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2.svg" ContentType="image/svg+xml"/>
  <Override PartName="/ppt/media/image32.webp" ContentType="image/webp"/>
  <Override PartName="/ppt/media/image78.svg" ContentType="image/svg+xml"/>
  <Override PartName="/ppt/media/image79.webp" ContentType="image/webp"/>
  <Override PartName="/ppt/media/image80.webp" ContentType="image/webp"/>
  <Override PartName="/ppt/media/image81.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361" r:id="rId4"/>
    <p:sldId id="341" r:id="rId5"/>
    <p:sldId id="343" r:id="rId6"/>
    <p:sldId id="317" r:id="rId7"/>
    <p:sldId id="318" r:id="rId8"/>
    <p:sldId id="319" r:id="rId9"/>
    <p:sldId id="320" r:id="rId10"/>
    <p:sldId id="321" r:id="rId11"/>
    <p:sldId id="322" r:id="rId12"/>
    <p:sldId id="323" r:id="rId14"/>
    <p:sldId id="324" r:id="rId15"/>
    <p:sldId id="342" r:id="rId16"/>
    <p:sldId id="325" r:id="rId17"/>
    <p:sldId id="326" r:id="rId18"/>
    <p:sldId id="327" r:id="rId19"/>
    <p:sldId id="328" r:id="rId20"/>
    <p:sldId id="329" r:id="rId21"/>
    <p:sldId id="344" r:id="rId22"/>
    <p:sldId id="330" r:id="rId23"/>
    <p:sldId id="331" r:id="rId24"/>
    <p:sldId id="332" r:id="rId25"/>
    <p:sldId id="333" r:id="rId26"/>
    <p:sldId id="334" r:id="rId27"/>
    <p:sldId id="335" r:id="rId28"/>
    <p:sldId id="336" r:id="rId29"/>
    <p:sldId id="337" r:id="rId30"/>
    <p:sldId id="256" r:id="rId31"/>
    <p:sldId id="257" r:id="rId32"/>
    <p:sldId id="268" r:id="rId33"/>
    <p:sldId id="260" r:id="rId34"/>
    <p:sldId id="263" r:id="rId35"/>
    <p:sldId id="265" r:id="rId36"/>
    <p:sldId id="262" r:id="rId37"/>
    <p:sldId id="267" r:id="rId38"/>
    <p:sldId id="269" r:id="rId39"/>
    <p:sldId id="270" r:id="rId40"/>
    <p:sldId id="271" r:id="rId41"/>
    <p:sldId id="272" r:id="rId42"/>
    <p:sldId id="276" r:id="rId43"/>
    <p:sldId id="273" r:id="rId44"/>
    <p:sldId id="275" r:id="rId45"/>
    <p:sldId id="277" r:id="rId46"/>
    <p:sldId id="278" r:id="rId47"/>
    <p:sldId id="279" r:id="rId48"/>
    <p:sldId id="280" r:id="rId49"/>
    <p:sldId id="281" r:id="rId50"/>
    <p:sldId id="283" r:id="rId51"/>
    <p:sldId id="284" r:id="rId52"/>
    <p:sldId id="285" r:id="rId53"/>
    <p:sldId id="286" r:id="rId54"/>
    <p:sldId id="287" r:id="rId55"/>
    <p:sldId id="288" r:id="rId56"/>
    <p:sldId id="289" r:id="rId57"/>
    <p:sldId id="294" r:id="rId58"/>
    <p:sldId id="293" r:id="rId59"/>
    <p:sldId id="295" r:id="rId60"/>
    <p:sldId id="296" r:id="rId61"/>
    <p:sldId id="297" r:id="rId62"/>
    <p:sldId id="292" r:id="rId63"/>
    <p:sldId id="298" r:id="rId64"/>
    <p:sldId id="299" r:id="rId65"/>
    <p:sldId id="301" r:id="rId66"/>
    <p:sldId id="300" r:id="rId67"/>
    <p:sldId id="338" r:id="rId68"/>
    <p:sldId id="339" r:id="rId69"/>
    <p:sldId id="345" r:id="rId70"/>
    <p:sldId id="346" r:id="rId71"/>
    <p:sldId id="340" r:id="rId72"/>
    <p:sldId id="347" r:id="rId73"/>
    <p:sldId id="348" r:id="rId74"/>
    <p:sldId id="350" r:id="rId75"/>
    <p:sldId id="351" r:id="rId76"/>
    <p:sldId id="352" r:id="rId77"/>
    <p:sldId id="353" r:id="rId78"/>
    <p:sldId id="354" r:id="rId79"/>
    <p:sldId id="355" r:id="rId80"/>
    <p:sldId id="356" r:id="rId81"/>
    <p:sldId id="357" r:id="rId82"/>
    <p:sldId id="358" r:id="rId83"/>
    <p:sldId id="36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TANISHQ%20DAS%20GUPTA\OneDrive\Desktop\NUTRIGARDEN%20CROP%20OUTPUT%20AND%20WILD%20BOAR%20REPELLENT\NUTRIGARDEN%20CROP%20OUTPUT-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1" i="0" u="none" strike="noStrike" kern="1200" baseline="0">
                <a:solidFill>
                  <a:schemeClr val="dk1">
                    <a:lumMod val="75000"/>
                    <a:lumOff val="25000"/>
                  </a:schemeClr>
                </a:solidFill>
                <a:latin typeface="+mn-lt"/>
                <a:ea typeface="+mn-ea"/>
                <a:cs typeface="+mn-cs"/>
              </a:defRPr>
            </a:pPr>
            <a:r>
              <a:t>Nutrigarden Crop output vs revenue</a:t>
            </a:r>
          </a:p>
          <a:p>
            <a:pPr defTabSz="914400">
              <a:defRPr lang="en-US" sz="1400" b="1" i="0" u="none" strike="noStrike" kern="1200" baseline="0">
                <a:solidFill>
                  <a:schemeClr val="dk1">
                    <a:lumMod val="75000"/>
                    <a:lumOff val="25000"/>
                  </a:schemeClr>
                </a:solidFill>
                <a:latin typeface="+mn-lt"/>
                <a:ea typeface="+mn-ea"/>
                <a:cs typeface="+mn-cs"/>
              </a:defRPr>
            </a:pPr>
            <a:r>
              <a:t>Village Utaraj  </a:t>
            </a:r>
          </a:p>
        </c:rich>
      </c:tx>
      <c:layout/>
      <c:overlay val="0"/>
      <c:spPr>
        <a:noFill/>
        <a:ln>
          <a:noFill/>
        </a:ln>
        <a:effectLst/>
      </c:spPr>
    </c:title>
    <c:autoTitleDeleted val="0"/>
    <c:plotArea>
      <c:layout/>
      <c:barChart>
        <c:barDir val="col"/>
        <c:grouping val="clustered"/>
        <c:varyColors val="0"/>
        <c:ser>
          <c:idx val="0"/>
          <c:order val="0"/>
          <c:tx>
            <c:strRef>
              <c:f>'[NUTRIGARDEN CROP OUTPUT-Final.xlsx]Sheet3'!$I$14</c:f>
              <c:strCache>
                <c:ptCount val="1"/>
                <c:pt idx="0">
                  <c:v>crops output in kg </c:v>
                </c:pt>
              </c:strCache>
            </c:strRef>
          </c:tx>
          <c:spPr>
            <a:gradFill>
              <a:gsLst>
                <a:gs pos="100000">
                  <a:schemeClr val="accent1"/>
                </a:gs>
                <a:gs pos="0">
                  <a:schemeClr val="accent1">
                    <a:hueOff val="-1670000"/>
                  </a:schemeClr>
                </a:gs>
              </a:gsLst>
              <a:lin ang="5400000" scaled="0"/>
            </a:gradFill>
            <a:ln>
              <a:gradFill>
                <a:gsLst>
                  <a:gs pos="100000">
                    <a:schemeClr val="accent1">
                      <a:lumMod val="75000"/>
                    </a:schemeClr>
                  </a:gs>
                  <a:gs pos="0">
                    <a:schemeClr val="accent1">
                      <a:lumMod val="75000"/>
                      <a:hueOff val="-1670000"/>
                    </a:schemeClr>
                  </a:gs>
                </a:gsLst>
                <a:lin ang="5280000" scaled="0"/>
              </a:grad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'[NUTRIGARDEN CROP OUTPUT-Final.xlsx]Sheet3'!$J$13:$L$13</c:f>
              <c:strCache>
                <c:ptCount val="3"/>
                <c:pt idx="0">
                  <c:v>December </c:v>
                </c:pt>
                <c:pt idx="1">
                  <c:v>January </c:v>
                </c:pt>
                <c:pt idx="2">
                  <c:v>February </c:v>
                </c:pt>
              </c:strCache>
            </c:strRef>
          </c:cat>
          <c:val>
            <c:numRef>
              <c:f>'[NUTRIGARDEN CROP OUTPUT-Final.xlsx]Sheet3'!$J$14:$L$14</c:f>
              <c:numCache>
                <c:formatCode>General</c:formatCode>
                <c:ptCount val="3"/>
                <c:pt idx="0">
                  <c:v>134</c:v>
                </c:pt>
                <c:pt idx="1">
                  <c:v>182</c:v>
                </c:pt>
                <c:pt idx="2">
                  <c:v>167</c:v>
                </c:pt>
              </c:numCache>
            </c:numRef>
          </c:val>
        </c:ser>
        <c:ser>
          <c:idx val="1"/>
          <c:order val="1"/>
          <c:tx>
            <c:strRef>
              <c:f>'[NUTRIGARDEN CROP OUTPUT-Final.xlsx]Sheet3'!$I$15</c:f>
              <c:strCache>
                <c:ptCount val="1"/>
                <c:pt idx="0">
                  <c:v/>
                </c:pt>
              </c:strCache>
            </c:strRef>
          </c:tx>
          <c:spPr>
            <a:gradFill>
              <a:gsLst>
                <a:gs pos="100000">
                  <a:schemeClr val="accent2"/>
                </a:gs>
                <a:gs pos="0">
                  <a:schemeClr val="accent2">
                    <a:hueOff val="-1670000"/>
                  </a:schemeClr>
                </a:gs>
              </a:gsLst>
              <a:lin ang="5400000" scaled="0"/>
            </a:gradFill>
            <a:ln>
              <a:gradFill>
                <a:gsLst>
                  <a:gs pos="100000">
                    <a:schemeClr val="accent2">
                      <a:lumMod val="75000"/>
                    </a:schemeClr>
                  </a:gs>
                  <a:gs pos="0">
                    <a:schemeClr val="accent2">
                      <a:lumMod val="75000"/>
                      <a:hueOff val="-1670000"/>
                    </a:schemeClr>
                  </a:gs>
                </a:gsLst>
                <a:lin ang="5280000" scaled="0"/>
              </a:grad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'[NUTRIGARDEN CROP OUTPUT-Final.xlsx]Sheet3'!$J$13:$L$13</c:f>
              <c:strCache>
                <c:ptCount val="3"/>
                <c:pt idx="0">
                  <c:v>December </c:v>
                </c:pt>
                <c:pt idx="1">
                  <c:v>January </c:v>
                </c:pt>
                <c:pt idx="2">
                  <c:v>February </c:v>
                </c:pt>
              </c:strCache>
            </c:strRef>
          </c:cat>
          <c:val>
            <c:numRef>
              <c:f>'[NUTRIGARDEN CROP OUTPUT-Final.xlsx]Sheet3'!$J$15:$L$15</c:f>
              <c:numCache>
                <c:formatCode>General</c:formatCode>
                <c:ptCount val="3"/>
              </c:numCache>
            </c:numRef>
          </c:val>
        </c:ser>
        <c:ser>
          <c:idx val="2"/>
          <c:order val="2"/>
          <c:tx>
            <c:strRef>
              <c:f>'[NUTRIGARDEN CROP OUTPUT-Final.xlsx]Sheet3'!$I$16</c:f>
              <c:strCache>
                <c:ptCount val="1"/>
                <c:pt idx="0">
                  <c:v>Revenue in Rs  in k</c:v>
                </c:pt>
              </c:strCache>
            </c:strRef>
          </c:tx>
          <c:spPr>
            <a:gradFill>
              <a:gsLst>
                <a:gs pos="100000">
                  <a:schemeClr val="accent3"/>
                </a:gs>
                <a:gs pos="0">
                  <a:schemeClr val="accent3">
                    <a:hueOff val="-1670000"/>
                  </a:schemeClr>
                </a:gs>
              </a:gsLst>
              <a:lin ang="5400000" scaled="0"/>
            </a:gradFill>
            <a:ln>
              <a:gradFill>
                <a:gsLst>
                  <a:gs pos="100000">
                    <a:schemeClr val="accent3">
                      <a:lumMod val="75000"/>
                    </a:schemeClr>
                  </a:gs>
                  <a:gs pos="0">
                    <a:schemeClr val="accent3">
                      <a:lumMod val="75000"/>
                      <a:hueOff val="-1670000"/>
                    </a:schemeClr>
                  </a:gs>
                </a:gsLst>
                <a:lin ang="5280000" scaled="0"/>
              </a:grad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dk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'[NUTRIGARDEN CROP OUTPUT-Final.xlsx]Sheet3'!$J$13:$L$13</c:f>
              <c:strCache>
                <c:ptCount val="3"/>
                <c:pt idx="0">
                  <c:v>December </c:v>
                </c:pt>
                <c:pt idx="1">
                  <c:v>January </c:v>
                </c:pt>
                <c:pt idx="2">
                  <c:v>February </c:v>
                </c:pt>
              </c:strCache>
            </c:strRef>
          </c:cat>
          <c:val>
            <c:numRef>
              <c:f>'[NUTRIGARDEN CROP OUTPUT-Final.xlsx]Sheet3'!$J$16:$L$16</c:f>
              <c:numCache>
                <c:formatCode>General</c:formatCode>
                <c:ptCount val="3"/>
                <c:pt idx="0">
                  <c:v>5.988</c:v>
                </c:pt>
                <c:pt idx="1">
                  <c:v>6.88</c:v>
                </c:pt>
                <c:pt idx="2">
                  <c:v>6.346</c:v>
                </c:pt>
              </c:numCache>
            </c:numRef>
          </c:val>
        </c:ser>
        <c:dLbls>
          <c:showLegendKey val="0"/>
          <c:showVal val="1"/>
          <c:showCatName val="0"/>
          <c:showSerName val="0"/>
          <c:showPercent val="0"/>
          <c:showBubbleSize val="0"/>
        </c:dLbls>
        <c:gapWidth val="500"/>
        <c:overlap val="-50"/>
        <c:axId val="963555932"/>
        <c:axId val="611064831"/>
      </c:barChart>
      <c:catAx>
        <c:axId val="963555932"/>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611064831"/>
        <c:crosses val="autoZero"/>
        <c:auto val="1"/>
        <c:lblAlgn val="ctr"/>
        <c:lblOffset val="100"/>
        <c:noMultiLvlLbl val="0"/>
      </c:catAx>
      <c:valAx>
        <c:axId val="611064831"/>
        <c:scaling>
          <c:orientation val="minMax"/>
        </c:scaling>
        <c:delete val="0"/>
        <c:axPos val="l"/>
        <c:majorGridlines>
          <c:spPr>
            <a:ln w="9525" cap="flat" cmpd="sng" algn="ctr">
              <a:solidFill>
                <a:schemeClr val="lt1">
                  <a:lumMod val="90200"/>
                </a:schemeClr>
              </a:solidFill>
              <a:round/>
            </a:ln>
            <a:effectLst/>
          </c:spPr>
        </c:majorGridlines>
        <c:title>
          <c:layout/>
          <c:overlay val="0"/>
          <c:spPr>
            <a:noFill/>
            <a:ln>
              <a:noFill/>
            </a:ln>
            <a:effectLst/>
          </c:spPr>
          <c:txPr>
            <a:bodyPr rot="-5400000" spcFirstLastPara="0" vertOverflow="ellipsis" vert="horz" wrap="square" anchor="ctr" anchorCtr="1"/>
            <a:lstStyle/>
            <a:p>
              <a:pPr>
                <a:defRPr lang="en-US" sz="1000" b="0" i="0" u="none" strike="noStrike" kern="1200" baseline="0">
                  <a:solidFill>
                    <a:schemeClr val="dk1">
                      <a:lumMod val="65000"/>
                      <a:lumOff val="35000"/>
                    </a:schemeClr>
                  </a:solidFill>
                  <a:latin typeface="+mn-lt"/>
                  <a:ea typeface="+mn-ea"/>
                  <a:cs typeface="+mn-cs"/>
                </a:defRPr>
              </a:pPr>
            </a:p>
          </c:tx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crossAx val="963555932"/>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0" vertOverflow="ellipsis" vert="horz" wrap="square" anchor="ctr" anchorCtr="1"/>
          <a:lstStyle/>
          <a:p>
            <a:pPr>
              <a:defRPr lang="en-US" sz="900" b="0" i="0" u="none" strike="noStrike" kern="1200" baseline="0">
                <a:solidFill>
                  <a:schemeClr val="dk1">
                    <a:lumMod val="65000"/>
                    <a:lumOff val="35000"/>
                  </a:schemeClr>
                </a:solidFill>
                <a:latin typeface="+mn-lt"/>
                <a:ea typeface="+mn-ea"/>
                <a:cs typeface="+mn-cs"/>
              </a:defRPr>
            </a:pPr>
          </a:p>
        </c:txPr>
      </c:dTable>
      <c:spPr>
        <a:noFill/>
        <a:ln>
          <a:noFill/>
        </a:ln>
        <a:effectLst/>
      </c:spPr>
    </c:plotArea>
    <c:plotVisOnly val="1"/>
    <c:dispBlanksAs val="gap"/>
    <c:showDLblsOverMax val="0"/>
    <c:extLst>
      <c:ext uri="{0b15fc19-7d7d-44ad-8c2d-2c3a37ce22c3}">
        <chartProps xmlns="https://web.wps.cn/et/2018/main" chartId="{53b48f45-da34-43db-84cd-3aea17f652e1}"/>
      </c:ext>
    </c:extLst>
  </c:chart>
  <c:spPr>
    <a:solidFill>
      <a:schemeClr val="lt1">
        <a:lumMod val="96000"/>
      </a:schemeClr>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9">
  <cs:axisTitle>
    <cs:lnRef idx="0"/>
    <cs:fillRef idx="0"/>
    <cs:effectRef idx="0"/>
    <cs:fontRef idx="minor">
      <a:schemeClr val="dk1">
        <a:lumMod val="65000"/>
        <a:lumOff val="35000"/>
      </a:schemeClr>
    </cs:fontRef>
    <cs:defRPr sz="10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lt1">
          <a:lumMod val="96000"/>
        </a:schemeClr>
      </a:solidFill>
      <a:ln w="9525" cap="flat" cmpd="sng" algn="ctr">
        <a:solidFill>
          <a:schemeClr val="tx1">
            <a:lumMod val="15000"/>
            <a:lumOff val="85000"/>
          </a:schemeClr>
        </a:solidFill>
        <a:round/>
      </a:ln>
    </cs:spPr>
    <cs:defRPr sz="1000" kern="1200"/>
  </cs:chartArea>
  <cs:dataLabel>
    <cs:lnRef idx="0"/>
    <cs:fillRef idx="0"/>
    <cs:effectRef idx="0"/>
    <cs:fontRef idx="minor">
      <a:schemeClr val="dk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100000">
            <a:schemeClr val="phClr"/>
          </a:gs>
          <a:gs pos="0">
            <a:schemeClr val="phClr">
              <a:hueOff val="-1670000"/>
            </a:schemeClr>
          </a:gs>
        </a:gsLst>
        <a:lin ang="5400000" scaled="0"/>
      </a:gradFill>
      <a:ln>
        <a:gradFill>
          <a:gsLst>
            <a:gs pos="100000">
              <a:schemeClr val="phClr">
                <a:lumMod val="75000"/>
              </a:schemeClr>
            </a:gs>
            <a:gs pos="0">
              <a:schemeClr val="phClr">
                <a:lumMod val="75000"/>
                <a:hueOff val="-1670000"/>
              </a:schemeClr>
            </a:gs>
          </a:gsLst>
          <a:lin ang="5280000" scaled="0"/>
        </a:gra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cap="flat" cmpd="sng" algn="ctr">
        <a:solidFill>
          <a:schemeClr val="dk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a:solidFill>
          <a:schemeClr val="dk1">
            <a:lumMod val="75000"/>
            <a:lumOff val="2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3.png"/><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media/image4.png"/><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5.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image" Target="../media/image6.png"/><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5B10D74-CFD5-4EF8-B8A3-411B17F7364F}"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45B10D74-CFD5-4EF8-B8A3-411B17F7364F}"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45B10D74-CFD5-4EF8-B8A3-411B17F7364F}"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1"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p:cNvSpPr/>
          <p:nvPr userDrawn="1">
            <p:custDataLst>
              <p:tags r:id="rId3"/>
            </p:custDataLst>
          </p:nvPr>
        </p:nvSpPr>
        <p:spPr>
          <a:xfrm>
            <a:off x="1372418" y="5112231"/>
            <a:ext cx="398124" cy="398124"/>
          </a:xfrm>
          <a:prstGeom prst="ellipse">
            <a:avLst/>
          </a:prstGeom>
          <a:solidFill>
            <a:schemeClr val="accent1">
              <a:lumMod val="75000"/>
            </a:scheme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形 799"/>
          <p:cNvPicPr>
            <a:picLocks noChangeAspect="1"/>
          </p:cNvPicPr>
          <p:nvPr userDrawn="1">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rot="16200000">
            <a:off x="1498053" y="5242711"/>
            <a:ext cx="159976" cy="135786"/>
          </a:xfrm>
          <a:prstGeom prst="rect">
            <a:avLst/>
          </a:prstGeom>
        </p:spPr>
      </p:pic>
      <p:sp>
        <p:nvSpPr>
          <p:cNvPr id="12" name="任意多边形: 形状 11"/>
          <p:cNvSpPr/>
          <p:nvPr userDrawn="1">
            <p:custDataLst>
              <p:tags r:id="rId7"/>
            </p:custDataLst>
          </p:nvPr>
        </p:nvSpPr>
        <p:spPr>
          <a:xfrm rot="5400000" flipV="1">
            <a:off x="11429928" y="726785"/>
            <a:ext cx="219788" cy="58431"/>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13" name="任意多边形: 形状 12"/>
          <p:cNvSpPr/>
          <p:nvPr userDrawn="1">
            <p:custDataLst>
              <p:tags r:id="rId8"/>
            </p:custDataLst>
          </p:nvPr>
        </p:nvSpPr>
        <p:spPr>
          <a:xfrm>
            <a:off x="7779158" y="1473343"/>
            <a:ext cx="4412842" cy="5384657"/>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 name="任意多边形: 形状 14"/>
          <p:cNvSpPr/>
          <p:nvPr userDrawn="1">
            <p:custDataLst>
              <p:tags r:id="rId9"/>
            </p:custDataLst>
          </p:nvPr>
        </p:nvSpPr>
        <p:spPr>
          <a:xfrm>
            <a:off x="0" y="0"/>
            <a:ext cx="1260916" cy="1258221"/>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7" name="图片 16"/>
          <p:cNvPicPr>
            <a:picLocks noChangeAspect="1"/>
          </p:cNvPicPr>
          <p:nvPr userDrawn="1">
            <p:custDataLst>
              <p:tags r:id="rId10"/>
            </p:custDataLst>
          </p:nvPr>
        </p:nvPicPr>
        <p:blipFill rotWithShape="1">
          <a:blip r:embed="rId11"/>
          <a:srcRect l="15079" t="17171" r="45790" b="7436"/>
          <a:stretch>
            <a:fillRect/>
          </a:stretch>
        </p:blipFill>
        <p:spPr>
          <a:xfrm>
            <a:off x="7287854" y="1282190"/>
            <a:ext cx="3773318" cy="4545898"/>
          </a:xfrm>
          <a:prstGeom prst="rect">
            <a:avLst/>
          </a:prstGeom>
          <a:effectLst/>
        </p:spPr>
      </p:pic>
      <p:sp>
        <p:nvSpPr>
          <p:cNvPr id="4" name="日期占位符 3"/>
          <p:cNvSpPr>
            <a:spLocks noGrp="1"/>
          </p:cNvSpPr>
          <p:nvPr>
            <p:ph type="dt" sz="half" idx="10"/>
            <p:custDataLst>
              <p:tags r:id="rId12"/>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10" name="公司名占位符 6"/>
          <p:cNvSpPr>
            <a:spLocks noGrp="1"/>
          </p:cNvSpPr>
          <p:nvPr>
            <p:ph type="body" sz="quarter" idx="13" hasCustomPrompt="1"/>
            <p:custDataLst>
              <p:tags r:id="rId15"/>
            </p:custDataLst>
          </p:nvPr>
        </p:nvSpPr>
        <p:spPr>
          <a:xfrm>
            <a:off x="1239765" y="504000"/>
            <a:ext cx="2880000" cy="504000"/>
          </a:xfrm>
        </p:spPr>
        <p:txBody>
          <a:bodyPr wrap="square" anchor="ctr">
            <a:normAutofit/>
          </a:bodyPr>
          <a:lstStyle>
            <a:lvl1pPr marL="0" indent="0">
              <a:lnSpc>
                <a:spcPct val="100000"/>
              </a:lnSpc>
              <a:buNone/>
              <a:defRPr sz="1800">
                <a:solidFill>
                  <a:schemeClr val="tx1">
                    <a:alpha val="70000"/>
                  </a:schemeClr>
                </a:solidFill>
                <a:latin typeface="+mn-lt"/>
              </a:defRPr>
            </a:lvl1pPr>
          </a:lstStyle>
          <a:p>
            <a:pPr lvl="0"/>
            <a:r>
              <a:rPr lang="en-US" dirty="0">
                <a:latin typeface="+mn-lt"/>
              </a:rPr>
              <a:t>Click to add text</a:t>
            </a:r>
            <a:endParaRPr lang="en-US" dirty="0"/>
          </a:p>
        </p:txBody>
      </p:sp>
      <p:sp>
        <p:nvSpPr>
          <p:cNvPr id="18" name="年号占位符 8"/>
          <p:cNvSpPr>
            <a:spLocks noGrp="1"/>
          </p:cNvSpPr>
          <p:nvPr>
            <p:ph type="body" sz="quarter" idx="15" hasCustomPrompt="1"/>
            <p:custDataLst>
              <p:tags r:id="rId16"/>
            </p:custDataLst>
          </p:nvPr>
        </p:nvSpPr>
        <p:spPr>
          <a:xfrm>
            <a:off x="8473800" y="504000"/>
            <a:ext cx="2880000" cy="504000"/>
          </a:xfrm>
        </p:spPr>
        <p:txBody>
          <a:bodyPr wrap="square" anchor="ctr">
            <a:normAutofit/>
          </a:bodyPr>
          <a:lstStyle>
            <a:lvl1pPr marL="0" indent="0" algn="r">
              <a:lnSpc>
                <a:spcPct val="100000"/>
              </a:lnSpc>
              <a:buNone/>
              <a:defRPr sz="1800">
                <a:solidFill>
                  <a:schemeClr val="tx1">
                    <a:alpha val="70000"/>
                  </a:schemeClr>
                </a:solidFill>
                <a:latin typeface="+mn-lt"/>
              </a:defRPr>
            </a:lvl1pPr>
          </a:lstStyle>
          <a:p>
            <a:pPr lvl="0"/>
            <a:r>
              <a:rPr lang="en-US" dirty="0">
                <a:latin typeface="+mn-lt"/>
              </a:rPr>
              <a:t>Click to add text</a:t>
            </a:r>
            <a:endParaRPr lang="en-US" dirty="0"/>
          </a:p>
        </p:txBody>
      </p:sp>
      <p:sp>
        <p:nvSpPr>
          <p:cNvPr id="2" name="标题 1"/>
          <p:cNvSpPr>
            <a:spLocks noGrp="1"/>
          </p:cNvSpPr>
          <p:nvPr>
            <p:ph type="ctrTitle" hasCustomPrompt="1"/>
            <p:custDataLst>
              <p:tags r:id="rId17"/>
            </p:custDataLst>
          </p:nvPr>
        </p:nvSpPr>
        <p:spPr>
          <a:xfrm>
            <a:off x="1239520" y="1056005"/>
            <a:ext cx="6090285" cy="2926080"/>
          </a:xfrm>
        </p:spPr>
        <p:txBody>
          <a:bodyPr wrap="square" anchor="b">
            <a:normAutofit/>
          </a:bodyPr>
          <a:lstStyle>
            <a:lvl1pPr algn="l">
              <a:lnSpc>
                <a:spcPct val="100000"/>
              </a:lnSpc>
              <a:defRPr sz="4600">
                <a:solidFill>
                  <a:schemeClr val="tx2"/>
                </a:solidFill>
                <a:latin typeface="+mj-lt"/>
              </a:defRPr>
            </a:lvl1pPr>
          </a:lstStyle>
          <a:p>
            <a:r>
              <a:rPr lang="en-US" dirty="0">
                <a:latin typeface="+mj-lt"/>
              </a:rPr>
              <a:t>Click to add title</a:t>
            </a:r>
            <a:endParaRPr lang="en-US" dirty="0">
              <a:latin typeface="+mj-lt"/>
            </a:endParaRPr>
          </a:p>
        </p:txBody>
      </p:sp>
      <p:sp>
        <p:nvSpPr>
          <p:cNvPr id="3" name="副标题 2"/>
          <p:cNvSpPr>
            <a:spLocks noGrp="1"/>
          </p:cNvSpPr>
          <p:nvPr>
            <p:ph type="subTitle" idx="1" hasCustomPrompt="1"/>
            <p:custDataLst>
              <p:tags r:id="rId18"/>
            </p:custDataLst>
          </p:nvPr>
        </p:nvSpPr>
        <p:spPr>
          <a:xfrm>
            <a:off x="1239520" y="4154170"/>
            <a:ext cx="6000750" cy="694690"/>
          </a:xfrm>
        </p:spPr>
        <p:txBody>
          <a:bodyPr wrap="square">
            <a:normAutofit/>
          </a:bodyPr>
          <a:lstStyle>
            <a:lvl1pPr marL="0" indent="0" algn="l">
              <a:lnSpc>
                <a:spcPct val="100000"/>
              </a:lnSpc>
              <a:buNone/>
              <a:defRPr sz="2400">
                <a:solidFill>
                  <a:schemeClr val="tx1"/>
                </a:solidFill>
                <a:latin typeface="+mj-lt"/>
              </a:defRPr>
            </a:lvl1pPr>
            <a:lvl2pPr marL="457200" indent="0" algn="ctr">
              <a:buNone/>
              <a:defRPr sz="2000">
                <a:latin typeface="+mj-lt"/>
              </a:defRPr>
            </a:lvl2pPr>
            <a:lvl3pPr marL="914400" indent="0" algn="ctr">
              <a:buNone/>
              <a:defRPr sz="1800">
                <a:latin typeface="+mj-lt"/>
              </a:defRPr>
            </a:lvl3pPr>
            <a:lvl4pPr marL="1371600" indent="0" algn="ctr">
              <a:buNone/>
              <a:defRPr sz="1600">
                <a:latin typeface="+mj-lt"/>
              </a:defRPr>
            </a:lvl4pPr>
            <a:lvl5pPr marL="1828800" indent="0" algn="ctr">
              <a:buNone/>
              <a:defRPr sz="1600">
                <a:latin typeface="+mj-lt"/>
              </a:defRPr>
            </a:lvl5pPr>
            <a:lvl6pPr marL="2286000" indent="0" algn="ctr">
              <a:buNone/>
              <a:defRPr sz="1600">
                <a:latin typeface="+mj-lt"/>
              </a:defRPr>
            </a:lvl6pPr>
            <a:lvl7pPr marL="2743200" indent="0" algn="ctr">
              <a:buNone/>
              <a:defRPr sz="1600">
                <a:latin typeface="+mj-lt"/>
              </a:defRPr>
            </a:lvl7pPr>
            <a:lvl8pPr marL="3200400" indent="0" algn="ctr">
              <a:buNone/>
              <a:defRPr sz="1600">
                <a:latin typeface="+mj-lt"/>
              </a:defRPr>
            </a:lvl8pPr>
            <a:lvl9pPr marL="3657600" indent="0" algn="ctr">
              <a:buNone/>
              <a:defRPr sz="1600">
                <a:latin typeface="+mj-lt"/>
              </a:defRPr>
            </a:lvl9pPr>
          </a:lstStyle>
          <a:p>
            <a:r>
              <a:rPr lang="en-US" dirty="0">
                <a:latin typeface="+mj-lt"/>
              </a:rPr>
              <a:t>Click to add subtitle</a:t>
            </a:r>
            <a:endParaRPr lang="en-US" dirty="0"/>
          </a:p>
        </p:txBody>
      </p:sp>
      <p:sp>
        <p:nvSpPr>
          <p:cNvPr id="24" name="署名占位符 10"/>
          <p:cNvSpPr>
            <a:spLocks noGrp="1"/>
          </p:cNvSpPr>
          <p:nvPr>
            <p:ph type="body" sz="quarter" idx="17" hasCustomPrompt="1"/>
            <p:custDataLst>
              <p:tags r:id="rId19"/>
            </p:custDataLst>
          </p:nvPr>
        </p:nvSpPr>
        <p:spPr>
          <a:xfrm>
            <a:off x="1878619" y="5058604"/>
            <a:ext cx="2880000" cy="504000"/>
          </a:xfrm>
          <a:prstGeom prst="roundRect">
            <a:avLst>
              <a:gd name="adj" fmla="val 50000"/>
            </a:avLst>
          </a:prstGeom>
          <a:gradFill>
            <a:gsLst>
              <a:gs pos="0">
                <a:schemeClr val="accent1">
                  <a:alpha val="0"/>
                </a:schemeClr>
              </a:gs>
              <a:gs pos="76000">
                <a:schemeClr val="accent1"/>
              </a:gs>
            </a:gsLst>
            <a:lin ang="10800000" scaled="0"/>
          </a:gradFill>
        </p:spPr>
        <p:txBody>
          <a:bodyPr wrap="square" anchor="ctr">
            <a:normAutofit/>
          </a:bodyPr>
          <a:lstStyle>
            <a:lvl1pPr marL="360045" indent="0" algn="l" eaLnBrk="1" fontAlgn="auto" latinLnBrk="0" hangingPunct="1">
              <a:lnSpc>
                <a:spcPct val="100000"/>
              </a:lnSpc>
              <a:buNone/>
              <a:defRPr sz="1800">
                <a:solidFill>
                  <a:schemeClr val="lt1">
                    <a:lumMod val="100000"/>
                  </a:schemeClr>
                </a:solidFill>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3"/>
            </p:custDataLst>
          </p:nvPr>
        </p:nvSpPr>
        <p:spPr/>
        <p:txBody>
          <a:bodyPr wrap="square">
            <a:normAutofit/>
          </a:bodyPr>
          <a:lstStyle>
            <a:lvl1pPr>
              <a:defRPr>
                <a:latin typeface="+mn-lt"/>
                <a:cs typeface="+mn-lt"/>
              </a:defRPr>
            </a:lvl1pPr>
          </a:lstStyle>
          <a:p>
            <a:pPr lvl="0"/>
            <a:r>
              <a:rPr lang="en-US" dirty="0">
                <a:latin typeface="+mn-lt"/>
              </a:rPr>
              <a:t>Click to add text</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5"/>
            </p:custDataLst>
          </p:nvPr>
        </p:nvSpPr>
        <p:spPr/>
        <p:txBody>
          <a:bodyPr/>
          <a:lstStyle/>
          <a:p>
            <a:endParaRPr 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7999"/>
          </a:xfrm>
          <a:prstGeom prst="rect">
            <a:avLst/>
          </a:prstGeom>
          <a:gradFill flip="none" rotWithShape="1">
            <a:gsLst>
              <a:gs pos="8000">
                <a:schemeClr val="bg1"/>
              </a:gs>
              <a:gs pos="98165">
                <a:schemeClr val="accent1">
                  <a:lumMod val="40000"/>
                  <a:lumOff val="60000"/>
                </a:schemeClr>
              </a:gs>
              <a:gs pos="55000">
                <a:schemeClr val="accent1">
                  <a:lumMod val="20000"/>
                  <a:lumOff val="8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userDrawn="1">
            <p:custDataLst>
              <p:tags r:id="rId3"/>
            </p:custDataLst>
          </p:nvPr>
        </p:nvSpPr>
        <p:spPr>
          <a:xfrm flipH="1">
            <a:off x="0" y="6326116"/>
            <a:ext cx="12191999" cy="531884"/>
          </a:xfrm>
          <a:prstGeom prst="rect">
            <a:avLst/>
          </a:prstGeom>
          <a:gradFill flip="none" rotWithShape="1">
            <a:gsLst>
              <a:gs pos="0">
                <a:schemeClr val="bg2">
                  <a:alpha val="0"/>
                </a:schemeClr>
              </a:gs>
              <a:gs pos="100000">
                <a:schemeClr val="bg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任意多边形: 形状 5"/>
          <p:cNvSpPr/>
          <p:nvPr userDrawn="1">
            <p:custDataLst>
              <p:tags r:id="rId4"/>
            </p:custDataLst>
          </p:nvPr>
        </p:nvSpPr>
        <p:spPr>
          <a:xfrm flipV="1">
            <a:off x="831531" y="6561763"/>
            <a:ext cx="337088" cy="89616"/>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10" name="任意多边形: 形状 9"/>
          <p:cNvSpPr/>
          <p:nvPr userDrawn="1">
            <p:custDataLst>
              <p:tags r:id="rId5"/>
            </p:custDataLst>
          </p:nvPr>
        </p:nvSpPr>
        <p:spPr>
          <a:xfrm flipH="1">
            <a:off x="10572372" y="0"/>
            <a:ext cx="1619628" cy="1616166"/>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alpha val="0"/>
                  <a:lumMod val="50000"/>
                  <a:lumOff val="5000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1" name="图片 10"/>
          <p:cNvPicPr>
            <a:picLocks noChangeAspect="1"/>
          </p:cNvPicPr>
          <p:nvPr userDrawn="1">
            <p:custDataLst>
              <p:tags r:id="rId6"/>
            </p:custDataLst>
          </p:nvPr>
        </p:nvPicPr>
        <p:blipFill rotWithShape="1">
          <a:blip r:embed="rId7"/>
          <a:srcRect l="9710" r="14517" b="15557"/>
          <a:stretch>
            <a:fillRect/>
          </a:stretch>
        </p:blipFill>
        <p:spPr>
          <a:xfrm>
            <a:off x="9437348" y="132972"/>
            <a:ext cx="2164821" cy="1508536"/>
          </a:xfrm>
          <a:prstGeom prst="rect">
            <a:avLst/>
          </a:prstGeom>
        </p:spPr>
      </p:pic>
      <p:sp>
        <p:nvSpPr>
          <p:cNvPr id="2" name="标题 1"/>
          <p:cNvSpPr>
            <a:spLocks noGrp="1"/>
          </p:cNvSpPr>
          <p:nvPr>
            <p:ph type="title" hasCustomPrompt="1"/>
            <p:custDataLst>
              <p:tags r:id="rId8"/>
            </p:custDataLst>
          </p:nvPr>
        </p:nvSpPr>
        <p:spPr>
          <a:xfrm>
            <a:off x="840105" y="565150"/>
            <a:ext cx="6647815" cy="1081405"/>
          </a:xfrm>
        </p:spPr>
        <p:txBody>
          <a:bodyPr wrap="square" anchor="b">
            <a:normAutofit/>
          </a:bodyPr>
          <a:lstStyle>
            <a:lvl1pPr>
              <a:defRPr sz="6000">
                <a:latin typeface="+mj-lt"/>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9"/>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10"/>
            </p:custDataLst>
          </p:nvPr>
        </p:nvSpPr>
        <p:spPr/>
        <p:txBody>
          <a:bodyPr/>
          <a:lstStyle/>
          <a:p>
            <a:endParaRPr 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1"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形状 9"/>
          <p:cNvSpPr/>
          <p:nvPr userDrawn="1">
            <p:custDataLst>
              <p:tags r:id="rId3"/>
            </p:custDataLst>
          </p:nvPr>
        </p:nvSpPr>
        <p:spPr>
          <a:xfrm flipH="1" flipV="1">
            <a:off x="0" y="0"/>
            <a:ext cx="4412842" cy="5384657"/>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gs>
              <a:gs pos="61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1" name="图片 10"/>
          <p:cNvPicPr>
            <a:picLocks noChangeAspect="1"/>
          </p:cNvPicPr>
          <p:nvPr userDrawn="1">
            <p:custDataLst>
              <p:tags r:id="rId4"/>
            </p:custDataLst>
          </p:nvPr>
        </p:nvPicPr>
        <p:blipFill rotWithShape="1">
          <a:blip r:embed="rId5"/>
          <a:srcRect l="21302" t="13702" r="16670"/>
          <a:stretch>
            <a:fillRect/>
          </a:stretch>
        </p:blipFill>
        <p:spPr>
          <a:xfrm>
            <a:off x="642578" y="1292489"/>
            <a:ext cx="5021039" cy="4367996"/>
          </a:xfrm>
          <a:prstGeom prst="rect">
            <a:avLst/>
          </a:prstGeom>
        </p:spPr>
      </p:pic>
      <p:sp>
        <p:nvSpPr>
          <p:cNvPr id="13" name="任意多边形: 形状 12"/>
          <p:cNvSpPr/>
          <p:nvPr userDrawn="1">
            <p:custDataLst>
              <p:tags r:id="rId6"/>
            </p:custDataLst>
          </p:nvPr>
        </p:nvSpPr>
        <p:spPr>
          <a:xfrm rot="5400000" flipH="1">
            <a:off x="10917826" y="5583826"/>
            <a:ext cx="1260916" cy="1258221"/>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 name="任意多边形: 形状 13"/>
          <p:cNvSpPr/>
          <p:nvPr userDrawn="1">
            <p:custDataLst>
              <p:tags r:id="rId7"/>
            </p:custDataLst>
          </p:nvPr>
        </p:nvSpPr>
        <p:spPr>
          <a:xfrm rot="10800000" flipV="1">
            <a:off x="10415489" y="903272"/>
            <a:ext cx="337088" cy="89616"/>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cxnSp>
        <p:nvCxnSpPr>
          <p:cNvPr id="9" name="直接连接符 8"/>
          <p:cNvCxnSpPr/>
          <p:nvPr userDrawn="1">
            <p:custDataLst>
              <p:tags r:id="rId8"/>
            </p:custDataLst>
          </p:nvPr>
        </p:nvCxnSpPr>
        <p:spPr>
          <a:xfrm>
            <a:off x="1320800" y="6331744"/>
            <a:ext cx="9563100" cy="0"/>
          </a:xfrm>
          <a:prstGeom prst="line">
            <a:avLst/>
          </a:prstGeom>
          <a:ln w="1905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9"/>
            </p:custDataLst>
          </p:nvPr>
        </p:nvSpPr>
        <p:spPr>
          <a:xfrm>
            <a:off x="5116830" y="3383280"/>
            <a:ext cx="5653405" cy="2165350"/>
          </a:xfrm>
        </p:spPr>
        <p:txBody>
          <a:bodyPr wrap="square" anchor="t" anchorCtr="0">
            <a:normAutofit/>
          </a:bodyPr>
          <a:lstStyle>
            <a:lvl1pPr algn="r">
              <a:defRPr sz="4200">
                <a:latin typeface="+mj-lt"/>
              </a:defRPr>
            </a:lvl1pPr>
          </a:lstStyle>
          <a:p>
            <a:r>
              <a:rPr lang="en-US" dirty="0">
                <a:latin typeface="+mj-lt"/>
              </a:rPr>
              <a:t>Click to add title</a:t>
            </a:r>
            <a:endParaRPr lang="en-US" dirty="0">
              <a:latin typeface="+mj-lt"/>
            </a:endParaRPr>
          </a:p>
        </p:txBody>
      </p:sp>
      <p:sp>
        <p:nvSpPr>
          <p:cNvPr id="8" name="节编号 3"/>
          <p:cNvSpPr>
            <a:spLocks noGrp="1"/>
          </p:cNvSpPr>
          <p:nvPr>
            <p:ph type="body" sz="quarter" idx="13" hasCustomPrompt="1"/>
            <p:custDataLst>
              <p:tags r:id="rId10"/>
            </p:custDataLst>
          </p:nvPr>
        </p:nvSpPr>
        <p:spPr>
          <a:xfrm>
            <a:off x="5663618" y="1506212"/>
            <a:ext cx="5106563" cy="1740519"/>
          </a:xfrm>
          <a:noFill/>
        </p:spPr>
        <p:txBody>
          <a:bodyPr wrap="none" lIns="0" tIns="0" rIns="0" bIns="0" rtlCol="0" anchor="b" anchorCtr="0">
            <a:normAutofit/>
          </a:bodyPr>
          <a:lstStyle>
            <a:lvl1pPr marL="0" indent="0" algn="r">
              <a:buNone/>
              <a:defRPr lang="en-US" sz="8800" b="1" dirty="0">
                <a:gradFill flip="none" rotWithShape="1">
                  <a:gsLst>
                    <a:gs pos="28000">
                      <a:schemeClr val="accent1"/>
                    </a:gs>
                    <a:gs pos="75000">
                      <a:schemeClr val="accent1">
                        <a:lumMod val="75000"/>
                      </a:schemeClr>
                    </a:gs>
                  </a:gsLst>
                  <a:lin ang="2700000" scaled="1"/>
                  <a:tileRect/>
                </a:gradFill>
                <a:latin typeface="+mn-lt"/>
              </a:defRPr>
            </a:lvl1pPr>
          </a:lstStyle>
          <a:p>
            <a:pPr marL="0" lvl="0" algn="r">
              <a:lnSpc>
                <a:spcPct val="100000"/>
              </a:lnSpc>
            </a:pPr>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endParaRPr lang="en-US"/>
          </a:p>
        </p:txBody>
      </p:sp>
      <p:sp>
        <p:nvSpPr>
          <p:cNvPr id="5" name="页脚占位符 5"/>
          <p:cNvSpPr>
            <a:spLocks noGrp="1"/>
          </p:cNvSpPr>
          <p:nvPr>
            <p:ph type="ftr" sz="quarter" idx="11"/>
            <p:custDataLst>
              <p:tags r:id="rId12"/>
            </p:custDataLst>
          </p:nvPr>
        </p:nvSpPr>
        <p:spPr/>
        <p:txBody>
          <a:bodyPr/>
          <a:lstStyle/>
          <a:p>
            <a:endParaRPr lang="en-US"/>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3"/>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4"/>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5"/>
            </p:custDataLst>
          </p:nvPr>
        </p:nvSpPr>
        <p:spPr/>
        <p:txBody>
          <a:bodyPr wrap="square">
            <a:normAutofit/>
          </a:bodyPr>
          <a:lstStyle/>
          <a:p>
            <a:r>
              <a:rPr lang="en-US"/>
              <a:t>Date Area</a:t>
            </a:r>
            <a:endParaRPr lang="en-US"/>
          </a:p>
        </p:txBody>
      </p:sp>
      <p:sp>
        <p:nvSpPr>
          <p:cNvPr id="6" name="页脚占位符 5"/>
          <p:cNvSpPr>
            <a:spLocks noGrp="1"/>
          </p:cNvSpPr>
          <p:nvPr>
            <p:ph type="ftr" sz="quarter" idx="11"/>
            <p:custDataLst>
              <p:tags r:id="rId6"/>
            </p:custDataLst>
          </p:nvPr>
        </p:nvSpPr>
        <p:spPr/>
        <p:txBody>
          <a:bodyPr/>
          <a:lstStyle/>
          <a:p>
            <a:endParaRPr 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595" y="360045"/>
            <a:ext cx="10799445" cy="864235"/>
          </a:xfrm>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4"/>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5"/>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6"/>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7"/>
            </p:custDataLst>
          </p:nvPr>
        </p:nvSpPr>
        <p:spPr/>
        <p:txBody>
          <a:bodyPr wrap="square">
            <a:normAutofit/>
          </a:bodyPr>
          <a:lstStyle/>
          <a:p>
            <a:r>
              <a:rPr lang="en-US"/>
              <a:t>Date Area</a:t>
            </a:r>
            <a:endParaRPr lang="en-US"/>
          </a:p>
        </p:txBody>
      </p:sp>
      <p:sp>
        <p:nvSpPr>
          <p:cNvPr id="8" name="页脚占位符 7"/>
          <p:cNvSpPr>
            <a:spLocks noGrp="1"/>
          </p:cNvSpPr>
          <p:nvPr>
            <p:ph type="ftr" sz="quarter" idx="11"/>
            <p:custDataLst>
              <p:tags r:id="rId8"/>
            </p:custDataLst>
          </p:nvPr>
        </p:nvSpPr>
        <p:spPr/>
        <p:txBody>
          <a:bodyPr/>
          <a:lstStyle/>
          <a:p>
            <a:endParaRPr 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r>
              <a:rPr lang="en-US"/>
              <a:t>Date Area</a:t>
            </a:r>
            <a:endParaRPr lang="en-US"/>
          </a:p>
        </p:txBody>
      </p:sp>
      <p:sp>
        <p:nvSpPr>
          <p:cNvPr id="3" name="页脚占位符 2"/>
          <p:cNvSpPr>
            <a:spLocks noGrp="1"/>
          </p:cNvSpPr>
          <p:nvPr>
            <p:ph type="ftr" sz="quarter" idx="11"/>
            <p:custDataLst>
              <p:tags r:id="rId3"/>
            </p:custDataLst>
          </p:nvPr>
        </p:nvSpPr>
        <p:spPr/>
        <p:txBody>
          <a:bodyPr/>
          <a:lstStyle/>
          <a:p>
            <a:endParaRPr 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45B10D74-CFD5-4EF8-B8A3-411B17F7364F}"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2"/>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5" name="页脚占位符 3"/>
          <p:cNvSpPr>
            <a:spLocks noGrp="1"/>
          </p:cNvSpPr>
          <p:nvPr>
            <p:ph type="ftr" sz="quarter" idx="11"/>
            <p:custDataLst>
              <p:tags r:id="rId4"/>
            </p:custDataLst>
          </p:nvPr>
        </p:nvSpPr>
        <p:spPr/>
        <p:txBody>
          <a:bodyPr/>
          <a:lstStyle/>
          <a:p>
            <a:endParaRPr 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595" y="360045"/>
            <a:ext cx="10798175" cy="864235"/>
          </a:xfrm>
        </p:spPr>
        <p:txBody>
          <a:bodyPr wrap="square">
            <a:normAutofit/>
          </a:bodyPr>
          <a:lstStyle/>
          <a:p>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5"/>
            </p:custDataLst>
          </p:nvPr>
        </p:nvSpPr>
        <p:spPr/>
        <p:txBody>
          <a:bodyPr/>
          <a:lstStyle/>
          <a:p>
            <a:endParaRPr 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1" cy="6858000"/>
          </a:xfrm>
          <a:prstGeom prst="rect">
            <a:avLst/>
          </a:prstGeom>
          <a:gradFill flip="none" rotWithShape="1">
            <a:gsLst>
              <a:gs pos="0">
                <a:schemeClr val="bg1"/>
              </a:gs>
              <a:gs pos="100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任意多边形: 形状 7"/>
          <p:cNvSpPr/>
          <p:nvPr userDrawn="1">
            <p:custDataLst>
              <p:tags r:id="rId3"/>
            </p:custDataLst>
          </p:nvPr>
        </p:nvSpPr>
        <p:spPr>
          <a:xfrm>
            <a:off x="6511813" y="0"/>
            <a:ext cx="5680187" cy="68580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alpha val="5000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任意多边形: 形状 8"/>
          <p:cNvSpPr/>
          <p:nvPr userDrawn="1">
            <p:custDataLst>
              <p:tags r:id="rId4"/>
            </p:custDataLst>
          </p:nvPr>
        </p:nvSpPr>
        <p:spPr>
          <a:xfrm>
            <a:off x="0" y="0"/>
            <a:ext cx="1260916" cy="1258221"/>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1" name="图片 10"/>
          <p:cNvPicPr>
            <a:picLocks noChangeAspect="1"/>
          </p:cNvPicPr>
          <p:nvPr userDrawn="1">
            <p:custDataLst>
              <p:tags r:id="rId5"/>
            </p:custDataLst>
          </p:nvPr>
        </p:nvPicPr>
        <p:blipFill rotWithShape="1">
          <a:blip r:embed="rId6"/>
          <a:srcRect l="23702" t="9514" r="16456" b="12361"/>
          <a:stretch>
            <a:fillRect/>
          </a:stretch>
        </p:blipFill>
        <p:spPr>
          <a:xfrm>
            <a:off x="6562500" y="1258221"/>
            <a:ext cx="4854023" cy="3962562"/>
          </a:xfrm>
          <a:prstGeom prst="rect">
            <a:avLst/>
          </a:prstGeom>
        </p:spPr>
      </p:pic>
      <p:sp>
        <p:nvSpPr>
          <p:cNvPr id="2" name="标题 1"/>
          <p:cNvSpPr>
            <a:spLocks noGrp="1"/>
          </p:cNvSpPr>
          <p:nvPr>
            <p:ph type="ctrTitle" hasCustomPrompt="1"/>
            <p:custDataLst>
              <p:tags r:id="rId7"/>
            </p:custDataLst>
          </p:nvPr>
        </p:nvSpPr>
        <p:spPr>
          <a:xfrm>
            <a:off x="1235074" y="1349011"/>
            <a:ext cx="5232511" cy="2389310"/>
          </a:xfrm>
        </p:spPr>
        <p:txBody>
          <a:bodyPr wrap="square" anchor="b">
            <a:normAutofit/>
          </a:bodyPr>
          <a:lstStyle>
            <a:lvl1pPr algn="l">
              <a:lnSpc>
                <a:spcPct val="100000"/>
              </a:lnSpc>
              <a:defRPr sz="6000">
                <a:latin typeface="+mj-lt"/>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8"/>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9"/>
            </p:custDataLst>
          </p:nvPr>
        </p:nvSpPr>
        <p:spPr/>
        <p:txBody>
          <a:bodyPr/>
          <a:lstStyle/>
          <a:p>
            <a:endParaRPr 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lIns="0" tIns="0" rIns="0" bIns="0"/>
          <a:lstStyle>
            <a:lvl1pPr algn="ctr" fontAlgn="base">
              <a:defRPr sz="3200">
                <a:solidFill>
                  <a:schemeClr val="tx1">
                    <a:lumMod val="85000"/>
                    <a:lumOff val="15000"/>
                  </a:schemeClr>
                </a:solidFill>
                <a:latin typeface="+mj-lt"/>
              </a:defRPr>
            </a:lvl1pPr>
          </a:lstStyle>
          <a:p>
            <a:r>
              <a:rPr lang="en-US" dirty="0"/>
              <a:t>Click to add title</a:t>
            </a:r>
            <a:endParaRPr lang="en-US" dirty="0"/>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B10D74-CFD5-4EF8-B8A3-411B17F7364F}"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45B10D74-CFD5-4EF8-B8A3-411B17F7364F}"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45B10D74-CFD5-4EF8-B8A3-411B17F7364F}"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5B10D74-CFD5-4EF8-B8A3-411B17F7364F}"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0D74-CFD5-4EF8-B8A3-411B17F7364F}"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B10D74-CFD5-4EF8-B8A3-411B17F7364F}"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B10D74-CFD5-4EF8-B8A3-411B17F7364F}"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CEF133-89B2-4310-B89A-6B2A2097DC3E}"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slideLayout" Target="../slideLayouts/slideLayout13.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10D74-CFD5-4EF8-B8A3-411B17F7364F}"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EF133-89B2-4310-B89A-6B2A2097DC3E}"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3"/>
            </p:custDataLst>
          </p:nvPr>
        </p:nvSpPr>
        <p:spPr>
          <a:xfrm>
            <a:off x="0" y="0"/>
            <a:ext cx="12192001" cy="6858000"/>
          </a:xfrm>
          <a:prstGeom prst="rect">
            <a:avLst/>
          </a:prstGeom>
          <a:gradFill flip="none" rotWithShape="1">
            <a:gsLst>
              <a:gs pos="38000">
                <a:schemeClr val="bg1"/>
              </a:gs>
              <a:gs pos="100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任意多边形: 形状 8"/>
          <p:cNvSpPr/>
          <p:nvPr userDrawn="1">
            <p:custDataLst>
              <p:tags r:id="rId14"/>
            </p:custDataLst>
          </p:nvPr>
        </p:nvSpPr>
        <p:spPr>
          <a:xfrm flipH="1">
            <a:off x="10931084" y="0"/>
            <a:ext cx="1260916" cy="1258221"/>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Arial" panose="020B0604020202020204" pitchFamily="34" charset="0"/>
            </a:endParaRPr>
          </a:p>
        </p:txBody>
      </p:sp>
      <p:sp>
        <p:nvSpPr>
          <p:cNvPr id="10" name="任意多边形: 形状 9"/>
          <p:cNvSpPr/>
          <p:nvPr userDrawn="1">
            <p:custDataLst>
              <p:tags r:id="rId15"/>
            </p:custDataLst>
          </p:nvPr>
        </p:nvSpPr>
        <p:spPr>
          <a:xfrm rot="10800000" flipV="1">
            <a:off x="11016712" y="892385"/>
            <a:ext cx="337088" cy="89616"/>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latin typeface="Arial" panose="020B0604020202020204" pitchFamily="34" charset="0"/>
            </a:endParaRPr>
          </a:p>
        </p:txBody>
      </p:sp>
      <p:sp>
        <p:nvSpPr>
          <p:cNvPr id="2" name="标题占位符 1"/>
          <p:cNvSpPr>
            <a:spLocks noGrp="1"/>
          </p:cNvSpPr>
          <p:nvPr>
            <p:ph type="title"/>
            <p:custDataLst>
              <p:tags r:id="rId16"/>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7"/>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1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endParaRPr 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fld>
            <a:endParaRPr lang="en-US"/>
          </a:p>
        </p:txBody>
      </p:sp>
      <p:sp>
        <p:nvSpPr>
          <p:cNvPr id="11"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kern="1200">
          <a:solidFill>
            <a:schemeClr val="tx2"/>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20.emf"/><Relationship Id="rId1" Type="http://schemas.openxmlformats.org/officeDocument/2006/relationships/package" Target="../embeddings/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superfoodly.com/the-best-fruits-for-muscle-gain/" TargetMode="External"/><Relationship Id="rId5" Type="http://schemas.openxmlformats.org/officeDocument/2006/relationships/hyperlink" Target="https://superfoodly.com/5-essential-vitamins-for-eye-health-protecting-your-vision-naturally/" TargetMode="External"/><Relationship Id="rId4" Type="http://schemas.openxmlformats.org/officeDocument/2006/relationships/hyperlink" Target="https://superfoodly.com/kale-chips-nutrition/" TargetMode="External"/><Relationship Id="rId3" Type="http://schemas.openxmlformats.org/officeDocument/2006/relationships/hyperlink" Target="https://superfoodly.com/high-fiber-foods/" TargetMode="External"/><Relationship Id="rId2" Type="http://schemas.openxmlformats.org/officeDocument/2006/relationships/hyperlink" Target="https://superfoodly.com/cabbage-health-benefits-and-side-effects/" TargetMode="External"/><Relationship Id="rId1" Type="http://schemas.openxmlformats.org/officeDocument/2006/relationships/hyperlink" Target="https://superfoodly.com/how-much-vitamin-c-is-too-muc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tags" Target="../tags/tag9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0.xml"/><Relationship Id="rId1" Type="http://schemas.openxmlformats.org/officeDocument/2006/relationships/tags" Target="../tags/tag9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web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2.xml"/><Relationship Id="rId1" Type="http://schemas.openxmlformats.org/officeDocument/2006/relationships/tags" Target="../tags/tag10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4.xml"/><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05.xml"/><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9.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5" Type="http://schemas.openxmlformats.org/officeDocument/2006/relationships/slideLayout" Target="../slideLayouts/slideLayout13.xml"/><Relationship Id="rId34" Type="http://schemas.openxmlformats.org/officeDocument/2006/relationships/tags" Target="../tags/tag106.xml"/><Relationship Id="rId33" Type="http://schemas.openxmlformats.org/officeDocument/2006/relationships/image" Target="../media/image73.jpeg"/><Relationship Id="rId32" Type="http://schemas.openxmlformats.org/officeDocument/2006/relationships/image" Target="../media/image72.png"/><Relationship Id="rId31" Type="http://schemas.openxmlformats.org/officeDocument/2006/relationships/image" Target="../media/image71.png"/><Relationship Id="rId30" Type="http://schemas.openxmlformats.org/officeDocument/2006/relationships/image" Target="../media/image70.png"/><Relationship Id="rId3" Type="http://schemas.openxmlformats.org/officeDocument/2006/relationships/image" Target="../media/image43.png"/><Relationship Id="rId29" Type="http://schemas.openxmlformats.org/officeDocument/2006/relationships/image" Target="../media/image69.png"/><Relationship Id="rId28" Type="http://schemas.openxmlformats.org/officeDocument/2006/relationships/image" Target="../media/image68.png"/><Relationship Id="rId27" Type="http://schemas.openxmlformats.org/officeDocument/2006/relationships/image" Target="../media/image67.png"/><Relationship Id="rId26" Type="http://schemas.openxmlformats.org/officeDocument/2006/relationships/image" Target="../media/image66.png"/><Relationship Id="rId25" Type="http://schemas.openxmlformats.org/officeDocument/2006/relationships/image" Target="../media/image65.png"/><Relationship Id="rId24" Type="http://schemas.openxmlformats.org/officeDocument/2006/relationships/image" Target="../media/image64.png"/><Relationship Id="rId23" Type="http://schemas.openxmlformats.org/officeDocument/2006/relationships/image" Target="../media/image63.png"/><Relationship Id="rId22" Type="http://schemas.openxmlformats.org/officeDocument/2006/relationships/image" Target="../media/image62.png"/><Relationship Id="rId21" Type="http://schemas.openxmlformats.org/officeDocument/2006/relationships/image" Target="../media/image61.png"/><Relationship Id="rId20" Type="http://schemas.openxmlformats.org/officeDocument/2006/relationships/image" Target="../media/image60.png"/><Relationship Id="rId2" Type="http://schemas.openxmlformats.org/officeDocument/2006/relationships/image" Target="../media/image42.png"/><Relationship Id="rId19" Type="http://schemas.openxmlformats.org/officeDocument/2006/relationships/image" Target="../media/image59.png"/><Relationship Id="rId18" Type="http://schemas.openxmlformats.org/officeDocument/2006/relationships/image" Target="../media/image58.png"/><Relationship Id="rId17" Type="http://schemas.openxmlformats.org/officeDocument/2006/relationships/image" Target="../media/image57.png"/><Relationship Id="rId16" Type="http://schemas.openxmlformats.org/officeDocument/2006/relationships/image" Target="../media/image56.png"/><Relationship Id="rId15" Type="http://schemas.openxmlformats.org/officeDocument/2006/relationships/image" Target="../media/image55.png"/><Relationship Id="rId14" Type="http://schemas.openxmlformats.org/officeDocument/2006/relationships/image" Target="../media/image54.png"/><Relationship Id="rId13" Type="http://schemas.openxmlformats.org/officeDocument/2006/relationships/image" Target="../media/image53.png"/><Relationship Id="rId12" Type="http://schemas.openxmlformats.org/officeDocument/2006/relationships/image" Target="../media/image52.png"/><Relationship Id="rId11" Type="http://schemas.openxmlformats.org/officeDocument/2006/relationships/image" Target="../media/image51.png"/><Relationship Id="rId10" Type="http://schemas.openxmlformats.org/officeDocument/2006/relationships/image" Target="../media/image50.png"/><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krishijagran.com/health-lifestyle/best-indian-leafy-vegetables-to-include-in-your-diet-now-forget-kale-go-for-local/"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7.xml"/><Relationship Id="rId1" Type="http://schemas.openxmlformats.org/officeDocument/2006/relationships/image" Target="../media/image74.e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2.xml"/><Relationship Id="rId1" Type="http://schemas.openxmlformats.org/officeDocument/2006/relationships/image" Target="../media/image75.emf"/></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3.xml"/><Relationship Id="rId2" Type="http://schemas.openxmlformats.org/officeDocument/2006/relationships/hyperlink" Target="http://rainwaterharvesting.org/Urban/model-projects.htm" TargetMode="External"/><Relationship Id="rId1" Type="http://schemas.openxmlformats.org/officeDocument/2006/relationships/hyperlink" Target="http://rainwaterharvesting.org/Urban/panchsheel.htm" TargetMode="Externa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7.xml"/><Relationship Id="rId1" Type="http://schemas.openxmlformats.org/officeDocument/2006/relationships/image" Target="../media/image7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8.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9.xml"/><Relationship Id="rId2" Type="http://schemas.openxmlformats.org/officeDocument/2006/relationships/image" Target="../media/image78.svg"/><Relationship Id="rId1" Type="http://schemas.openxmlformats.org/officeDocument/2006/relationships/image" Target="../media/image77.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22.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5.xml"/><Relationship Id="rId1" Type="http://schemas.openxmlformats.org/officeDocument/2006/relationships/image" Target="../media/image79.webp"/></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6.xml"/><Relationship Id="rId1" Type="http://schemas.openxmlformats.org/officeDocument/2006/relationships/image" Target="../media/image80.webp"/></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8.xml"/><Relationship Id="rId1" Type="http://schemas.openxmlformats.org/officeDocument/2006/relationships/image" Target="../media/image81.webp"/></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9.xml"/><Relationship Id="rId2" Type="http://schemas.openxmlformats.org/officeDocument/2006/relationships/hyperlink" Target="https://rkvy.nic.in/static/schemes/HorticultureInfrastructure.html" TargetMode="External"/><Relationship Id="rId1" Type="http://schemas.openxmlformats.org/officeDocument/2006/relationships/hyperlink" Target="https://nhb.gov.in/schemes/schemes-of-nhb.html"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1.xml"/><Relationship Id="rId1" Type="http://schemas.openxmlformats.org/officeDocument/2006/relationships/tags" Target="../tags/tag13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8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4.xml"/><Relationship Id="rId1" Type="http://schemas.openxmlformats.org/officeDocument/2006/relationships/tags" Target="../tags/tag1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3.jpeg"/><Relationship Id="rId1" Type="http://schemas.openxmlformats.org/officeDocument/2006/relationships/tags" Target="../tags/tag1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10.emf"/></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7.xml"/><Relationship Id="rId1" Type="http://schemas.openxmlformats.org/officeDocument/2006/relationships/tags" Target="../tags/tag136.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1"/>
          <p:cNvPicPr>
            <a:picLocks noChangeAspect="1" noChangeArrowheads="1"/>
          </p:cNvPicPr>
          <p:nvPr/>
        </p:nvPicPr>
        <p:blipFill>
          <a:blip r:embed="rId1" cstate="print">
            <a:extLst>
              <a:ext uri="{28A0092B-C50C-407E-A947-70E740481C1C}">
                <a14:useLocalDpi xmlns:a14="http://schemas.microsoft.com/office/drawing/2010/main" val="0"/>
              </a:ext>
            </a:extLst>
          </a:blip>
          <a:srcRect l="24098" t="-751" r="24717" b="32877"/>
          <a:stretch>
            <a:fillRect/>
          </a:stretch>
        </p:blipFill>
        <p:spPr>
          <a:xfrm>
            <a:off x="4787900" y="967105"/>
            <a:ext cx="2435225" cy="1393190"/>
          </a:xfrm>
          <a:prstGeom prst="rect">
            <a:avLst/>
          </a:prstGeom>
          <a:noFill/>
          <a:ln>
            <a:noFill/>
          </a:ln>
        </p:spPr>
      </p:pic>
      <p:sp>
        <p:nvSpPr>
          <p:cNvPr id="5" name="Text Box 4"/>
          <p:cNvSpPr txBox="1"/>
          <p:nvPr/>
        </p:nvSpPr>
        <p:spPr>
          <a:xfrm>
            <a:off x="1041400" y="3977005"/>
            <a:ext cx="10288270" cy="1691640"/>
          </a:xfrm>
          <a:prstGeom prst="rect">
            <a:avLst/>
          </a:prstGeom>
          <a:noFill/>
        </p:spPr>
        <p:txBody>
          <a:bodyPr wrap="square" rtlCol="0" anchor="t">
            <a:spAutoFit/>
          </a:bodyPr>
          <a:p>
            <a:r>
              <a:rPr lang="en-US" altLang="en-US" sz="3200" b="1" dirty="0">
                <a:solidFill>
                  <a:schemeClr val="accent6"/>
                </a:solidFill>
                <a:sym typeface="+mn-ea"/>
              </a:rPr>
              <a:t>Indrashil Kaka-Ba and Kala-Budh Public Charitable Trust , </a:t>
            </a:r>
            <a:endParaRPr lang="en-US" altLang="en-US" sz="3200" b="1" dirty="0">
              <a:solidFill>
                <a:schemeClr val="accent6"/>
              </a:solidFill>
            </a:endParaRPr>
          </a:p>
          <a:p>
            <a:r>
              <a:rPr lang="en-US" altLang="en-US" sz="3600" b="1" dirty="0">
                <a:solidFill>
                  <a:schemeClr val="accent6"/>
                </a:solidFill>
                <a:sym typeface="+mn-ea"/>
              </a:rPr>
              <a:t>                            Hansot Block ,Ankleshwar </a:t>
            </a:r>
            <a:endParaRPr lang="en-US" altLang="en-US" sz="3600" b="1" dirty="0">
              <a:solidFill>
                <a:schemeClr val="accent6"/>
              </a:solidFill>
            </a:endParaRPr>
          </a:p>
          <a:p>
            <a:r>
              <a:rPr lang="en-US" altLang="en-US" sz="3600" b="1" dirty="0">
                <a:solidFill>
                  <a:schemeClr val="accent6"/>
                </a:solidFill>
                <a:sym typeface="+mn-ea"/>
              </a:rPr>
              <a:t>                                     Gujarat</a:t>
            </a:r>
            <a:endParaRPr lang="en-US" altLang="en-US" sz="3600" b="1" dirty="0">
              <a:solidFill>
                <a:schemeClr val="accent6"/>
              </a:solidFill>
              <a:sym typeface="+mn-ea"/>
            </a:endParaRPr>
          </a:p>
        </p:txBody>
      </p:sp>
      <p:sp>
        <p:nvSpPr>
          <p:cNvPr id="6" name="Text Box 5"/>
          <p:cNvSpPr txBox="1"/>
          <p:nvPr/>
        </p:nvSpPr>
        <p:spPr>
          <a:xfrm>
            <a:off x="2957830" y="2957830"/>
            <a:ext cx="6096000" cy="583565"/>
          </a:xfrm>
          <a:prstGeom prst="rect">
            <a:avLst/>
          </a:prstGeom>
          <a:noFill/>
        </p:spPr>
        <p:txBody>
          <a:bodyPr wrap="square" rtlCol="0" anchor="t">
            <a:spAutoFit/>
          </a:bodyPr>
          <a:p>
            <a:r>
              <a:rPr lang="en-US" altLang="en-US" sz="3200" b="1" dirty="0">
                <a:solidFill>
                  <a:schemeClr val="accent6"/>
                </a:solidFill>
              </a:rPr>
              <a:t>      CSR PROJECT  FOR 2026-27</a:t>
            </a:r>
            <a:endParaRPr lang="en-US" altLang="en-US" sz="3200" b="1" dirty="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87440" y="1397000"/>
            <a:ext cx="5902960" cy="961390"/>
          </a:xfrm>
        </p:spPr>
        <p:txBody>
          <a:bodyPr wrap="square">
            <a:normAutofit fontScale="90000"/>
          </a:bodyPr>
          <a:p>
            <a:r>
              <a:rPr lang="en-US"/>
              <a:t>ACTUAL PHOTOGRAPH OF </a:t>
            </a:r>
            <a:r>
              <a:rPr lang="en-US" sz="4000"/>
              <a:t>NUTRIGARDEN </a:t>
            </a:r>
            <a:r>
              <a:rPr lang="en-US"/>
              <a:t>-VILLAGE UTARAJ</a:t>
            </a:r>
            <a:br>
              <a:rPr lang="en-US"/>
            </a:br>
            <a:r>
              <a:rPr lang="en-US"/>
              <a:t>HANSOT TALUKA ,GUJARAT</a:t>
            </a:r>
            <a:endParaRPr lang="en-US"/>
          </a:p>
        </p:txBody>
      </p:sp>
      <p:pic>
        <p:nvPicPr>
          <p:cNvPr id="4" name="Picture 3"/>
          <p:cNvPicPr>
            <a:picLocks noChangeAspect="1"/>
          </p:cNvPicPr>
          <p:nvPr/>
        </p:nvPicPr>
        <p:blipFill>
          <a:blip r:embed="rId1"/>
          <a:stretch>
            <a:fillRect/>
          </a:stretch>
        </p:blipFill>
        <p:spPr>
          <a:xfrm>
            <a:off x="-1587" y="4300538"/>
            <a:ext cx="2877079" cy="2129896"/>
          </a:xfrm>
          <a:prstGeom prst="rect">
            <a:avLst/>
          </a:prstGeom>
        </p:spPr>
      </p:pic>
      <p:pic>
        <p:nvPicPr>
          <p:cNvPr id="5" name="Picture 4" descr="IMG-20240201-WA0004"/>
          <p:cNvPicPr>
            <a:picLocks noChangeAspect="1"/>
          </p:cNvPicPr>
          <p:nvPr/>
        </p:nvPicPr>
        <p:blipFill>
          <a:blip r:embed="rId2"/>
          <a:stretch>
            <a:fillRect/>
          </a:stretch>
        </p:blipFill>
        <p:spPr>
          <a:xfrm>
            <a:off x="2874433" y="381000"/>
            <a:ext cx="3221038" cy="2047875"/>
          </a:xfrm>
          <a:prstGeom prst="rect">
            <a:avLst/>
          </a:prstGeom>
        </p:spPr>
      </p:pic>
      <p:pic>
        <p:nvPicPr>
          <p:cNvPr id="6" name="Picture 5"/>
          <p:cNvPicPr>
            <a:picLocks noChangeAspect="1"/>
          </p:cNvPicPr>
          <p:nvPr/>
        </p:nvPicPr>
        <p:blipFill>
          <a:blip r:embed="rId3"/>
          <a:stretch>
            <a:fillRect/>
          </a:stretch>
        </p:blipFill>
        <p:spPr>
          <a:xfrm>
            <a:off x="15346" y="2445279"/>
            <a:ext cx="2968096" cy="1874308"/>
          </a:xfrm>
          <a:prstGeom prst="rect">
            <a:avLst/>
          </a:prstGeom>
        </p:spPr>
      </p:pic>
      <p:pic>
        <p:nvPicPr>
          <p:cNvPr id="7" name="Picture 6"/>
          <p:cNvPicPr>
            <a:picLocks noChangeAspect="1"/>
          </p:cNvPicPr>
          <p:nvPr/>
        </p:nvPicPr>
        <p:blipFill>
          <a:blip r:embed="rId4"/>
          <a:stretch>
            <a:fillRect/>
          </a:stretch>
        </p:blipFill>
        <p:spPr>
          <a:xfrm>
            <a:off x="2940050" y="2436813"/>
            <a:ext cx="3160713" cy="1840971"/>
          </a:xfrm>
          <a:prstGeom prst="rect">
            <a:avLst/>
          </a:prstGeom>
        </p:spPr>
      </p:pic>
      <p:pic>
        <p:nvPicPr>
          <p:cNvPr id="8" name="Picture 7"/>
          <p:cNvPicPr>
            <a:picLocks noChangeAspect="1"/>
          </p:cNvPicPr>
          <p:nvPr/>
        </p:nvPicPr>
        <p:blipFill>
          <a:blip r:embed="rId5"/>
          <a:stretch>
            <a:fillRect/>
          </a:stretch>
        </p:blipFill>
        <p:spPr>
          <a:xfrm>
            <a:off x="0" y="381000"/>
            <a:ext cx="2874433" cy="2064808"/>
          </a:xfrm>
          <a:prstGeom prst="rect">
            <a:avLst/>
          </a:prstGeom>
        </p:spPr>
      </p:pic>
      <p:pic>
        <p:nvPicPr>
          <p:cNvPr id="9" name="Picture 8"/>
          <p:cNvPicPr>
            <a:picLocks noChangeAspect="1"/>
          </p:cNvPicPr>
          <p:nvPr/>
        </p:nvPicPr>
        <p:blipFill>
          <a:blip r:embed="rId6"/>
          <a:stretch>
            <a:fillRect/>
          </a:stretch>
        </p:blipFill>
        <p:spPr>
          <a:xfrm>
            <a:off x="2876021" y="4285721"/>
            <a:ext cx="3232679" cy="2144713"/>
          </a:xfrm>
          <a:prstGeom prst="rect">
            <a:avLst/>
          </a:prstGeom>
        </p:spPr>
      </p:pic>
      <p:pic>
        <p:nvPicPr>
          <p:cNvPr id="10" name="Picture 9"/>
          <p:cNvPicPr>
            <a:picLocks noChangeAspect="1"/>
          </p:cNvPicPr>
          <p:nvPr/>
        </p:nvPicPr>
        <p:blipFill>
          <a:blip r:embed="rId7"/>
          <a:stretch>
            <a:fillRect/>
          </a:stretch>
        </p:blipFill>
        <p:spPr>
          <a:xfrm>
            <a:off x="6109229" y="2436813"/>
            <a:ext cx="3345921" cy="1853142"/>
          </a:xfrm>
          <a:prstGeom prst="rect">
            <a:avLst/>
          </a:prstGeom>
        </p:spPr>
      </p:pic>
      <p:pic>
        <p:nvPicPr>
          <p:cNvPr id="11" name="Picture 10"/>
          <p:cNvPicPr>
            <a:picLocks noChangeAspect="1"/>
          </p:cNvPicPr>
          <p:nvPr/>
        </p:nvPicPr>
        <p:blipFill>
          <a:blip r:embed="rId8"/>
          <a:stretch>
            <a:fillRect/>
          </a:stretch>
        </p:blipFill>
        <p:spPr>
          <a:xfrm>
            <a:off x="6109229" y="4267200"/>
            <a:ext cx="3342217" cy="2163233"/>
          </a:xfrm>
          <a:prstGeom prst="rect">
            <a:avLst/>
          </a:prstGeom>
        </p:spPr>
      </p:pic>
      <p:pic>
        <p:nvPicPr>
          <p:cNvPr id="12" name="Picture 11"/>
          <p:cNvPicPr>
            <a:picLocks noChangeAspect="1"/>
          </p:cNvPicPr>
          <p:nvPr/>
        </p:nvPicPr>
        <p:blipFill>
          <a:blip r:embed="rId9"/>
          <a:stretch>
            <a:fillRect/>
          </a:stretch>
        </p:blipFill>
        <p:spPr>
          <a:xfrm>
            <a:off x="9461500" y="2436813"/>
            <a:ext cx="2697692" cy="39936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0" y="588645"/>
            <a:ext cx="6022975" cy="320040"/>
          </a:xfrm>
        </p:spPr>
        <p:txBody>
          <a:bodyPr wrap="square">
            <a:normAutofit fontScale="90000"/>
          </a:bodyPr>
          <a:p>
            <a:r>
              <a:rPr lang="en-US"/>
              <a:t>Nutri diet thru Nutrigarden </a:t>
            </a:r>
            <a:endParaRPr lang="en-US"/>
          </a:p>
        </p:txBody>
      </p:sp>
      <p:sp>
        <p:nvSpPr>
          <p:cNvPr id="3" name="Text Placeholder 2"/>
          <p:cNvSpPr>
            <a:spLocks noGrp="1"/>
          </p:cNvSpPr>
          <p:nvPr>
            <p:ph type="body" idx="1"/>
          </p:nvPr>
        </p:nvSpPr>
        <p:spPr>
          <a:xfrm>
            <a:off x="6222893" y="1460518"/>
            <a:ext cx="4968875" cy="320146"/>
          </a:xfrm>
        </p:spPr>
        <p:txBody>
          <a:bodyPr>
            <a:normAutofit fontScale="70000"/>
          </a:bodyPr>
          <a:p>
            <a:r>
              <a:rPr lang="en-US" sz="2085" b="0">
                <a:solidFill>
                  <a:srgbClr val="F2756E"/>
                </a:solidFill>
                <a:ea typeface="+mj-ea"/>
              </a:rPr>
              <a:t>BUDGET REQUIREMENT:</a:t>
            </a:r>
            <a:endParaRPr lang="en-US" sz="2085" b="0">
              <a:solidFill>
                <a:srgbClr val="F2756E"/>
              </a:solidFill>
              <a:ea typeface="+mj-ea"/>
            </a:endParaRPr>
          </a:p>
        </p:txBody>
      </p:sp>
      <p:graphicFrame>
        <p:nvGraphicFramePr>
          <p:cNvPr id="4" name="Object -2147482624"/>
          <p:cNvGraphicFramePr>
            <a:graphicFrameLocks noChangeAspect="1"/>
          </p:cNvGraphicFramePr>
          <p:nvPr/>
        </p:nvGraphicFramePr>
        <p:xfrm>
          <a:off x="0" y="381000"/>
          <a:ext cx="6045200" cy="6095471"/>
        </p:xfrm>
        <a:graphic>
          <a:graphicData uri="http://schemas.openxmlformats.org/presentationml/2006/ole">
            <mc:AlternateContent xmlns:mc="http://schemas.openxmlformats.org/markup-compatibility/2006">
              <mc:Choice xmlns:v="urn:schemas-microsoft-com:vml" Requires="v">
                <p:oleObj spid="_x0000_s3076" name="" r:id="rId1" imgW="5753100" imgH="7642860" progId="Word.Document.12">
                  <p:embed/>
                </p:oleObj>
              </mc:Choice>
              <mc:Fallback>
                <p:oleObj name="" r:id="rId1" imgW="5753100" imgH="7642860" progId="Word.Document.12">
                  <p:embed/>
                  <p:pic>
                    <p:nvPicPr>
                      <p:cNvPr id="0" name="Picture 3075"/>
                      <p:cNvPicPr/>
                      <p:nvPr/>
                    </p:nvPicPr>
                    <p:blipFill>
                      <a:blip r:embed="rId2"/>
                      <a:stretch>
                        <a:fillRect/>
                      </a:stretch>
                    </p:blipFill>
                    <p:spPr>
                      <a:xfrm>
                        <a:off x="0" y="381000"/>
                        <a:ext cx="6045200" cy="6095471"/>
                      </a:xfrm>
                      <a:prstGeom prst="rect">
                        <a:avLst/>
                      </a:prstGeom>
                      <a:noFill/>
                      <a:ln w="38100">
                        <a:noFill/>
                        <a:miter/>
                      </a:ln>
                    </p:spPr>
                  </p:pic>
                </p:oleObj>
              </mc:Fallback>
            </mc:AlternateContent>
          </a:graphicData>
        </a:graphic>
      </p:graphicFrame>
      <p:graphicFrame>
        <p:nvGraphicFramePr>
          <p:cNvPr id="7" name="Table 6"/>
          <p:cNvGraphicFramePr/>
          <p:nvPr>
            <p:custDataLst>
              <p:tags r:id="rId3"/>
            </p:custDataLst>
          </p:nvPr>
        </p:nvGraphicFramePr>
        <p:xfrm>
          <a:off x="6232525" y="1925638"/>
          <a:ext cx="5886450" cy="4343400"/>
        </p:xfrm>
        <a:graphic>
          <a:graphicData uri="http://schemas.openxmlformats.org/drawingml/2006/table">
            <a:tbl>
              <a:tblPr/>
              <a:tblGrid>
                <a:gridCol w="637540"/>
                <a:gridCol w="737235"/>
                <a:gridCol w="1095375"/>
                <a:gridCol w="303530"/>
                <a:gridCol w="321945"/>
                <a:gridCol w="1012190"/>
                <a:gridCol w="488950"/>
                <a:gridCol w="540385"/>
                <a:gridCol w="749300"/>
              </a:tblGrid>
              <a:tr h="615950">
                <a:tc>
                  <a:txBody>
                    <a:bodyPr/>
                    <a:p>
                      <a:pPr algn="l" fontAlgn="b"/>
                      <a:r>
                        <a:rPr lang="en-US" altLang="zh-CN" sz="1000" b="1" i="0">
                          <a:solidFill>
                            <a:srgbClr val="000000"/>
                          </a:solidFill>
                          <a:latin typeface="Calibri" panose="020F0502020204030204"/>
                          <a:ea typeface="Calibri" panose="020F0502020204030204"/>
                        </a:rPr>
                        <a:t>Location </a:t>
                      </a:r>
                      <a:endParaRPr lang="en-US" altLang="zh-CN" sz="1000" b="1" i="0">
                        <a:solidFill>
                          <a:srgbClr val="000000"/>
                        </a:solidFill>
                        <a:latin typeface="Calibri" panose="020F0502020204030204"/>
                        <a:ea typeface="Calibri" panose="020F0502020204030204"/>
                      </a:endParaRPr>
                    </a:p>
                  </a:txBody>
                  <a:tcPr marL="6614" marR="6614" marT="6614" marB="0" anchor="b"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000" b="1" i="0">
                          <a:solidFill>
                            <a:srgbClr val="000000"/>
                          </a:solidFill>
                          <a:latin typeface="Calibri" panose="020F0502020204030204"/>
                          <a:ea typeface="Calibri" panose="020F0502020204030204"/>
                        </a:rPr>
                        <a:t>Current Status </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000" b="1" i="0">
                          <a:solidFill>
                            <a:srgbClr val="000000"/>
                          </a:solidFill>
                          <a:latin typeface="Calibri" panose="020F0502020204030204"/>
                          <a:ea typeface="Calibri" panose="020F0502020204030204"/>
                        </a:rPr>
                        <a:t>Future Action Plan </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gridSpan="4">
                  <a:txBody>
                    <a:bodyPr/>
                    <a:p>
                      <a:pPr algn="ctr" fontAlgn="ctr"/>
                      <a:r>
                        <a:rPr lang="en-US" altLang="zh-CN" sz="1000" b="1" i="0">
                          <a:solidFill>
                            <a:srgbClr val="000000"/>
                          </a:solidFill>
                          <a:latin typeface="Calibri" panose="020F0502020204030204"/>
                          <a:ea typeface="Calibri" panose="020F0502020204030204"/>
                        </a:rPr>
                        <a:t>Quater Plan 2025-26</a:t>
                      </a:r>
                      <a:endParaRPr lang="en-US" altLang="zh-CN" sz="1000" b="1" i="0">
                        <a:solidFill>
                          <a:srgbClr val="000000"/>
                        </a:solidFill>
                        <a:latin typeface="Calibri" panose="020F0502020204030204"/>
                        <a:ea typeface="Calibri" panose="020F0502020204030204"/>
                      </a:endParaRPr>
                    </a:p>
                  </a:txBody>
                  <a:tcPr marL="6614" marR="6614" marT="6614"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algn="l" fontAlgn="b"/>
                      <a:r>
                        <a:rPr lang="en-US" altLang="zh-CN" sz="1000" b="1" i="0">
                          <a:solidFill>
                            <a:srgbClr val="000000"/>
                          </a:solidFill>
                          <a:latin typeface="Calibri" panose="020F0502020204030204"/>
                          <a:ea typeface="Calibri" panose="020F0502020204030204"/>
                        </a:rPr>
                        <a:t>Investment (Tentative ) </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000" b="1" i="0">
                          <a:solidFill>
                            <a:srgbClr val="000000"/>
                          </a:solidFill>
                          <a:latin typeface="Calibri" panose="020F0502020204030204"/>
                          <a:ea typeface="Calibri" panose="020F0502020204030204"/>
                        </a:rPr>
                        <a:t>Benefeciaries</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r>
              <a:tr h="158750">
                <a:tc>
                  <a:txBody>
                    <a:bodyPr/>
                    <a:p>
                      <a:pPr algn="l" fontAlgn="b"/>
                      <a:endParaRPr sz="1000" b="1" i="0">
                        <a:solidFill>
                          <a:srgbClr val="000000"/>
                        </a:solidFill>
                        <a:latin typeface="Calibri" panose="020F0502020204030204"/>
                        <a:ea typeface="Calibri" panose="020F0502020204030204"/>
                      </a:endParaRPr>
                    </a:p>
                  </a:txBody>
                  <a:tcPr marL="6614" marR="6614" marT="6614" marB="0" anchor="b" anchorCtr="0">
                    <a:lnL>
                      <a:noFill/>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r>
                        <a:rPr lang="en-US" altLang="zh-CN" sz="1000" b="1" i="0">
                          <a:solidFill>
                            <a:srgbClr val="000000"/>
                          </a:solidFill>
                          <a:latin typeface="Calibri" panose="020F0502020204030204"/>
                          <a:ea typeface="Calibri" panose="020F0502020204030204"/>
                        </a:rPr>
                        <a:t>Q1</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r>
                        <a:rPr lang="en-US" altLang="zh-CN" sz="1000" b="1" i="0">
                          <a:solidFill>
                            <a:srgbClr val="000000"/>
                          </a:solidFill>
                          <a:latin typeface="Calibri" panose="020F0502020204030204"/>
                          <a:ea typeface="Calibri" panose="020F0502020204030204"/>
                        </a:rPr>
                        <a:t>Q2</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r>
                        <a:rPr lang="en-US" altLang="zh-CN" sz="1000" b="1" i="0">
                          <a:solidFill>
                            <a:srgbClr val="000000"/>
                          </a:solidFill>
                          <a:latin typeface="Calibri" panose="020F0502020204030204"/>
                          <a:ea typeface="Calibri" panose="020F0502020204030204"/>
                        </a:rPr>
                        <a:t>Q3</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r>
                        <a:rPr lang="en-US" altLang="zh-CN" sz="1000" b="1" i="0">
                          <a:solidFill>
                            <a:srgbClr val="000000"/>
                          </a:solidFill>
                          <a:latin typeface="Calibri" panose="020F0502020204030204"/>
                          <a:ea typeface="Calibri" panose="020F0502020204030204"/>
                        </a:rPr>
                        <a:t>Q4</a:t>
                      </a:r>
                      <a:endParaRPr lang="en-US" altLang="zh-CN"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endParaRPr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00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r>
              <a:tr h="4635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000" b="0" i="0">
                          <a:solidFill>
                            <a:srgbClr val="000000"/>
                          </a:solidFill>
                          <a:latin typeface="Calibri" panose="020F0502020204030204"/>
                          <a:ea typeface="Calibri" panose="020F0502020204030204"/>
                        </a:rPr>
                        <a:t>30 lac ( 6lac per village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000" b="0" i="0">
                          <a:solidFill>
                            <a:srgbClr val="000000"/>
                          </a:solidFill>
                          <a:latin typeface="Calibri" panose="020F0502020204030204"/>
                          <a:ea typeface="Calibri" panose="020F0502020204030204"/>
                        </a:rPr>
                        <a:t>Anganwadi children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r>
              <a:tr h="6159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Village :Alva</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Village:Mangrol</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Village:Asta + village in ahmedabad dholka taluka</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village in dholka taluka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For 5 no village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School children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463550">
                <a:tc>
                  <a:txBody>
                    <a:bodyPr/>
                    <a:p>
                      <a:pPr algn="l" fontAlgn="b"/>
                      <a:r>
                        <a:rPr lang="en-US" altLang="zh-CN" sz="1000" b="0" i="0">
                          <a:solidFill>
                            <a:srgbClr val="000000"/>
                          </a:solidFill>
                          <a:latin typeface="Calibri" panose="020F0502020204030204"/>
                          <a:ea typeface="Calibri" panose="020F0502020204030204"/>
                        </a:rPr>
                        <a:t>Village : Utaraj &amp;Kalam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Both the village Nutrigarden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Further village  to be adopted and more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Adolescent child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463550">
                <a:tc>
                  <a:txBody>
                    <a:bodyPr/>
                    <a:p>
                      <a:pPr algn="l" fontAlgn="b"/>
                      <a:r>
                        <a:rPr lang="en-US" altLang="zh-CN" sz="1000" b="0" i="0">
                          <a:solidFill>
                            <a:srgbClr val="000000"/>
                          </a:solidFill>
                          <a:latin typeface="Calibri" panose="020F0502020204030204"/>
                          <a:ea typeface="Calibri" panose="020F0502020204030204"/>
                        </a:rPr>
                        <a:t>Taluka : Hansot (Gujarat)</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Implemented and livlihood created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Livlihood  to be created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Area : 2000sqft</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Area : 2000sqft</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Area : 2000sqft</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Area : 2000sqft</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also to make it sustainable model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4635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For 2025 -26 , 4 more villages to be adopted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 and supply chain to be  fixed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4635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000" b="0" i="0">
                          <a:solidFill>
                            <a:srgbClr val="000000"/>
                          </a:solidFill>
                          <a:latin typeface="Calibri" panose="020F0502020204030204"/>
                          <a:ea typeface="Calibri" panose="020F0502020204030204"/>
                        </a:rPr>
                        <a:t>Target output 30 -50k earning per month </a:t>
                      </a:r>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lang="en-US" altLang="zh-CN"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1587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1587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1587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158750">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048000" y="2115185"/>
            <a:ext cx="6096000" cy="3187065"/>
          </a:xfrm>
          <a:prstGeom prst="rect">
            <a:avLst/>
          </a:prstGeom>
          <a:noFill/>
        </p:spPr>
        <p:txBody>
          <a:bodyPr wrap="square" rtlCol="0" anchor="t">
            <a:spAutoFit/>
          </a:bodyPr>
          <a:p>
            <a:pPr marL="0" marR="0" indent="0">
              <a:lnSpc>
                <a:spcPts val="1800"/>
              </a:lnSpc>
              <a:spcBef>
                <a:spcPts val="500"/>
              </a:spcBef>
              <a:spcAft>
                <a:spcPts val="420"/>
              </a:spcAft>
            </a:pPr>
            <a:r>
              <a:rPr lang="en-US" b="1" kern="2200" dirty="0">
                <a:solidFill>
                  <a:srgbClr val="23313A"/>
                </a:solidFill>
                <a:latin typeface="Arial" panose="020B0604020202020204" pitchFamily="34" charset="0"/>
                <a:ea typeface="SimSun" panose="02010600030101010101" pitchFamily="2" charset="-122"/>
                <a:sym typeface="+mn-ea"/>
              </a:rPr>
              <a:t>          </a:t>
            </a: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MICROGREEN : A SUPER FOOD </a:t>
            </a:r>
            <a:endParaRPr lang="en-US" sz="2400" b="1" kern="2200" dirty="0">
              <a:effectLst/>
              <a:latin typeface="SimSun" panose="02010600030101010101" pitchFamily="2" charset="-122"/>
              <a:ea typeface="SimSun" panose="02010600030101010101" pitchFamily="2" charset="-122"/>
            </a:endParaRPr>
          </a:p>
          <a:p>
            <a:endParaRPr lang="en-US" sz="2400" b="1" kern="2200" dirty="0">
              <a:effectLst/>
              <a:latin typeface="SimSun" panose="02010600030101010101" pitchFamily="2" charset="-122"/>
              <a:ea typeface="SimSun"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0" y="398780"/>
            <a:ext cx="5879465" cy="640715"/>
          </a:xfrm>
        </p:spPr>
        <p:txBody>
          <a:bodyPr wrap="square">
            <a:normAutofit fontScale="90000"/>
          </a:bodyPr>
          <a:p>
            <a:r>
              <a:rPr lang="en-US"/>
              <a:t>CSR PROJEC B :  </a:t>
            </a:r>
            <a:br>
              <a:rPr lang="en-US"/>
            </a:br>
            <a:r>
              <a:rPr lang="en-US"/>
              <a:t>Microgreen</a:t>
            </a:r>
            <a:r>
              <a:rPr lang="en-US" altLang="en-US"/>
              <a:t>: A super food  </a:t>
            </a:r>
            <a:endParaRPr lang="en-US" altLang="en-US"/>
          </a:p>
        </p:txBody>
      </p:sp>
      <p:sp>
        <p:nvSpPr>
          <p:cNvPr id="3" name="Text Placeholder 2"/>
          <p:cNvSpPr>
            <a:spLocks noGrp="1"/>
          </p:cNvSpPr>
          <p:nvPr>
            <p:ph type="body" idx="1"/>
          </p:nvPr>
        </p:nvSpPr>
        <p:spPr>
          <a:xfrm>
            <a:off x="6096000" y="1587500"/>
            <a:ext cx="6017154" cy="2420938"/>
          </a:xfrm>
        </p:spPr>
        <p:txBody>
          <a:bodyPr>
            <a:noAutofit/>
          </a:bodyPr>
          <a:p>
            <a:pPr algn="l">
              <a:buClrTx/>
              <a:buSzTx/>
              <a:buFontTx/>
            </a:pPr>
            <a:r>
              <a:rPr lang="en-US" sz="1500" b="1">
                <a:solidFill>
                  <a:schemeClr val="tx1"/>
                </a:solidFill>
                <a:ea typeface="+mj-ea"/>
              </a:rPr>
              <a:t>PROJECT OBJECTIVE </a:t>
            </a:r>
            <a:r>
              <a:rPr lang="en-US" sz="1500" b="0">
                <a:solidFill>
                  <a:schemeClr val="tx1"/>
                </a:solidFill>
                <a:ea typeface="+mj-ea"/>
              </a:rPr>
              <a:t>:</a:t>
            </a:r>
            <a:endParaRPr lang="en-US" sz="1500" b="0">
              <a:solidFill>
                <a:schemeClr val="tx1"/>
              </a:solidFill>
              <a:ea typeface="+mj-ea"/>
            </a:endParaRPr>
          </a:p>
          <a:p>
            <a:pPr algn="l">
              <a:buClrTx/>
              <a:buSzTx/>
              <a:buFontTx/>
            </a:pPr>
            <a:r>
              <a:rPr lang="en-US" altLang="en-US" sz="1500">
                <a:solidFill>
                  <a:schemeClr val="tx1"/>
                </a:solidFill>
                <a:ea typeface="+mj-ea"/>
              </a:rPr>
              <a:t>Microgreens are young vegetable greens consisting of roots, stems, and cotyledon leaves. The stem and leaves of microgreens are concentrated in nutrients making them a potent superfood.</a:t>
            </a:r>
            <a:endParaRPr lang="en-US" altLang="en-US" sz="1500">
              <a:solidFill>
                <a:schemeClr val="tx1"/>
              </a:solidFill>
              <a:ea typeface="+mj-ea"/>
            </a:endParaRPr>
          </a:p>
          <a:p>
            <a:pPr algn="l">
              <a:buClrTx/>
              <a:buSzTx/>
              <a:buFontTx/>
            </a:pPr>
            <a:r>
              <a:rPr lang="en-US" altLang="en-US" sz="1500">
                <a:solidFill>
                  <a:schemeClr val="tx1"/>
                </a:solidFill>
                <a:ea typeface="+mj-ea"/>
              </a:rPr>
              <a:t>Microgreens are the first true leaves produced from a seedling of vegetables and herbs that are about 2-3 inch tall. There are so many varieties of plants including turnips, radishes, broccoli, cauliflower, carrots, celery, chard, lettuce, spinach, arugula, amaranth, cabbage, beets, parsley and basil, to name a few, that can be grown as a microgreen for a wholesome and nutritious addition to your daily meals.</a:t>
            </a:r>
            <a:endParaRPr lang="en-US" altLang="en-US" sz="1500">
              <a:solidFill>
                <a:schemeClr val="tx1"/>
              </a:solidFill>
              <a:ea typeface="+mj-ea"/>
            </a:endParaRPr>
          </a:p>
          <a:p>
            <a:pPr algn="l">
              <a:buClrTx/>
              <a:buSzTx/>
              <a:buFontTx/>
            </a:pPr>
            <a:endParaRPr lang="en-US" altLang="en-US" sz="1500">
              <a:solidFill>
                <a:schemeClr val="tx1"/>
              </a:solidFill>
              <a:ea typeface="+mj-ea"/>
            </a:endParaRPr>
          </a:p>
        </p:txBody>
      </p:sp>
      <p:sp>
        <p:nvSpPr>
          <p:cNvPr id="5" name="Text Box 4"/>
          <p:cNvSpPr txBox="1"/>
          <p:nvPr/>
        </p:nvSpPr>
        <p:spPr>
          <a:xfrm>
            <a:off x="6115050" y="4254500"/>
            <a:ext cx="5998104" cy="2523596"/>
          </a:xfrm>
          <a:prstGeom prst="rect">
            <a:avLst/>
          </a:prstGeom>
          <a:noFill/>
        </p:spPr>
        <p:txBody>
          <a:bodyPr wrap="square" rtlCol="0" anchor="t">
            <a:noAutofit/>
          </a:bodyPr>
          <a:p>
            <a:pPr marL="0" marR="0" algn="l" rtl="0" eaLnBrk="1" fontAlgn="auto" latinLnBrk="0" hangingPunct="1">
              <a:buClrTx/>
              <a:buSzTx/>
              <a:buNone/>
            </a:pPr>
            <a:r>
              <a:rPr kumimoji="0" lang="en-US" sz="1500" b="0" i="0" u="none" strike="noStrike" kern="0" cap="none" spc="0" normalizeH="0" baseline="0" noProof="1">
                <a:solidFill>
                  <a:schemeClr val="tx1"/>
                </a:solidFill>
                <a:latin typeface="Trebuchet MS" panose="020B0603020202020204"/>
                <a:ea typeface="+mj-ea"/>
                <a:cs typeface="Trebuchet MS" panose="020B0603020202020204"/>
              </a:rPr>
              <a:t>ORIGIN OF MICROGREEN FARMING </a:t>
            </a:r>
            <a:r>
              <a:rPr kumimoji="0" lang="en-US" sz="1500" b="1" i="0" u="none" strike="noStrike" kern="0" cap="none" spc="0" normalizeH="0" baseline="0" noProof="1">
                <a:solidFill>
                  <a:schemeClr val="tx1"/>
                </a:solidFill>
                <a:latin typeface="Trebuchet MS" panose="020B0603020202020204"/>
                <a:ea typeface="+mj-ea"/>
                <a:cs typeface="Trebuchet MS" panose="020B0603020202020204"/>
              </a:rPr>
              <a:t>:</a:t>
            </a:r>
            <a:endParaRPr kumimoji="0" lang="en-US" sz="1500" b="1" i="0" u="none" strike="noStrike" kern="0" cap="none" spc="0" normalizeH="0" baseline="0" noProof="1">
              <a:solidFill>
                <a:schemeClr val="tx1"/>
              </a:solidFill>
              <a:latin typeface="Trebuchet MS" panose="020B0603020202020204"/>
              <a:ea typeface="+mj-ea"/>
              <a:cs typeface="Trebuchet MS" panose="020B0603020202020204"/>
            </a:endParaRPr>
          </a:p>
          <a:p>
            <a:pPr marL="0" marR="0" algn="l" rtl="0" eaLnBrk="1" fontAlgn="auto" latinLnBrk="0" hangingPunct="1">
              <a:buClrTx/>
              <a:buSzTx/>
              <a:buNone/>
            </a:pPr>
            <a:endParaRPr kumimoji="0" lang="en-US" sz="1500" b="1" i="0" u="none" strike="noStrike" kern="0" cap="none" spc="0" normalizeH="0" baseline="0" noProof="1">
              <a:solidFill>
                <a:schemeClr val="tx1"/>
              </a:solidFill>
              <a:latin typeface="Trebuchet MS" panose="020B0603020202020204"/>
              <a:ea typeface="+mj-ea"/>
              <a:cs typeface="Trebuchet MS" panose="020B0603020202020204"/>
            </a:endParaRPr>
          </a:p>
          <a:p>
            <a:pPr marL="0" marR="0" algn="l" rtl="0" eaLnBrk="1" fontAlgn="auto" latinLnBrk="0" hangingPunct="1">
              <a:buClrTx/>
              <a:buSzTx/>
              <a:buNone/>
            </a:pPr>
            <a:r>
              <a:rPr kumimoji="0" lang="en-US" sz="1500" i="0" u="none" strike="noStrike" kern="0" cap="none" spc="0" normalizeH="0" baseline="0" noProof="1">
                <a:solidFill>
                  <a:schemeClr val="tx1"/>
                </a:solidFill>
                <a:latin typeface="Trebuchet MS" panose="020B0603020202020204"/>
                <a:ea typeface="+mj-ea"/>
                <a:cs typeface="Trebuchet MS" panose="020B0603020202020204"/>
              </a:rPr>
              <a:t>It has been found that the Microgreen farming was rooted back in 1980s when it first seemed on the menu of chefs in San Francisco, California (United States Department of Agriculture, 2014). Further popularity began in the southern part of California in the 1990s, such that now microgreens are regarded as “functional foods” or “Superfoods.”</a:t>
            </a:r>
            <a:endParaRPr kumimoji="0" lang="en-US" sz="1500" i="0" u="none" strike="noStrike" kern="0" cap="none" spc="0" normalizeH="0" baseline="0" noProof="1">
              <a:solidFill>
                <a:schemeClr val="tx1"/>
              </a:solidFill>
              <a:latin typeface="Trebuchet MS" panose="020B0603020202020204"/>
              <a:ea typeface="+mj-ea"/>
              <a:cs typeface="Trebuchet MS" panose="020B0603020202020204"/>
            </a:endParaRPr>
          </a:p>
          <a:p>
            <a:pPr marL="0" marR="0" algn="l" rtl="0" eaLnBrk="1" fontAlgn="auto" latinLnBrk="0" hangingPunct="1">
              <a:buClrTx/>
              <a:buSzTx/>
              <a:buNone/>
            </a:pPr>
            <a:endParaRPr kumimoji="0" lang="en-US" sz="1500" i="0" u="none" strike="noStrike" kern="0" cap="none" spc="0" normalizeH="0" baseline="0" noProof="1">
              <a:solidFill>
                <a:schemeClr val="tx1"/>
              </a:solidFill>
              <a:latin typeface="Trebuchet MS" panose="020B0603020202020204"/>
              <a:ea typeface="+mj-ea"/>
              <a:cs typeface="Trebuchet MS" panose="020B0603020202020204"/>
            </a:endParaRPr>
          </a:p>
        </p:txBody>
      </p:sp>
      <p:sp>
        <p:nvSpPr>
          <p:cNvPr id="6" name="Text Box 5"/>
          <p:cNvSpPr txBox="1"/>
          <p:nvPr/>
        </p:nvSpPr>
        <p:spPr>
          <a:xfrm>
            <a:off x="68792" y="398463"/>
            <a:ext cx="6105525" cy="13754100"/>
          </a:xfrm>
          <a:prstGeom prst="rect">
            <a:avLst/>
          </a:prstGeom>
        </p:spPr>
        <p:txBody>
          <a:bodyPr>
            <a:noAutofit/>
          </a:bodyPr>
          <a:p>
            <a:pPr marL="0" indent="0" algn="l">
              <a:spcBef>
                <a:spcPct val="0"/>
              </a:spcBef>
              <a:spcAft>
                <a:spcPct val="60000"/>
              </a:spcAft>
            </a:pPr>
            <a:r>
              <a:rPr kumimoji="0" lang="en-US" sz="2085" b="0" i="0" u="none" strike="noStrike" kern="0" cap="none" spc="0" normalizeH="0" baseline="0" noProof="1">
                <a:solidFill>
                  <a:schemeClr val="tx1"/>
                </a:solidFill>
                <a:latin typeface="Trebuchet MS" panose="020B0603020202020204"/>
                <a:ea typeface="+mj-ea"/>
                <a:cs typeface="Trebuchet MS" panose="020B0603020202020204"/>
              </a:rPr>
              <a:t>The objective of Microgreen</a:t>
            </a:r>
            <a:endParaRPr kumimoji="0" lang="en-US" sz="2085" b="0" i="0" u="none" strike="noStrike" kern="0" cap="none" spc="0" normalizeH="0" baseline="0" noProof="1">
              <a:solidFill>
                <a:schemeClr val="tx1"/>
              </a:solidFill>
              <a:latin typeface="Trebuchet MS" panose="020B0603020202020204"/>
              <a:ea typeface="+mj-ea"/>
              <a:cs typeface="Trebuchet MS" panose="020B0603020202020204"/>
            </a:endParaRPr>
          </a:p>
          <a:p>
            <a:pPr marL="0" indent="0" algn="l">
              <a:spcBef>
                <a:spcPct val="0"/>
              </a:spcBef>
              <a:spcAft>
                <a:spcPct val="60000"/>
              </a:spcAft>
            </a:pPr>
            <a:r>
              <a:rPr kumimoji="0" lang="en-US" sz="1500" i="0" u="none" strike="noStrike" kern="0" cap="none" spc="0" normalizeH="0" baseline="0" noProof="1">
                <a:solidFill>
                  <a:schemeClr val="tx1"/>
                </a:solidFill>
                <a:latin typeface="Trebuchet MS" panose="020B0603020202020204"/>
                <a:ea typeface="+mj-ea"/>
                <a:cs typeface="Trebuchet MS" panose="020B0603020202020204"/>
              </a:rPr>
              <a:t>Microgreens are an emerging horticultural crop with promise for sustainably diversifying food systems and promoting human, population, environmental, and economic health. They are the edible cotyledons (seed leaves) of many vegetables, herbs, and flowers, and are known to have colorful stems and leaves, a variety of textures and flavors, and acceptability by consumers. Available research indicates the micronutrient and phytochemical contents of microgreens are higher than mature plant counterparts, and that they can be sustainably produced with minimal environmental impacts. They can be grown year-round in most indoor locales thus facilitating adaptations to climate change and population growth, while also addressing seasonal crop availability. Their high nutritional quality and potential ease of meal incorporation suggests they can promote vegetable consumption, micronutrient sufficiency, and increased phytochemical intake for the promotion of health, and to achieve specific health effects as functional foods.To date, no research has explored feasibility of daily microgreen consumption in humans, or their potential impacts on health in humans. The overall objective of the project is to determine the feasibility and tolerability of daily microgreen consumption, and to begin to characterize bioavailability and bioactivity of several metabolites associated with microgreen consumption that could positively influence human health and create livlihood.</a:t>
            </a:r>
            <a:endParaRPr kumimoji="0" lang="en-US" sz="1500" i="0" u="none" strike="noStrike" kern="0" cap="none" spc="0" normalizeH="0" baseline="0" noProof="1">
              <a:solidFill>
                <a:schemeClr val="tx1"/>
              </a:solidFill>
              <a:latin typeface="Trebuchet MS" panose="020B0603020202020204"/>
              <a:ea typeface="+mj-ea"/>
              <a:cs typeface="Trebuchet MS" panose="020B0603020202020204"/>
            </a:endParaRPr>
          </a:p>
          <a:p>
            <a:pPr marL="0" indent="0" algn="l">
              <a:spcBef>
                <a:spcPct val="0"/>
              </a:spcBef>
              <a:spcAft>
                <a:spcPts val="1800"/>
              </a:spcAft>
              <a:buFont typeface="Arial" panose="020B0604020202020204"/>
              <a:buNone/>
            </a:pPr>
            <a:endParaRPr kumimoji="0" lang="en-US" altLang="zh-CN" sz="1500" i="0" u="none" strike="noStrike" kern="0" cap="none" spc="0" normalizeH="0" baseline="0" noProof="1">
              <a:solidFill>
                <a:schemeClr val="tx1"/>
              </a:solidFill>
              <a:latin typeface="Trebuchet MS" panose="020B0603020202020204"/>
              <a:ea typeface="+mj-ea"/>
              <a:cs typeface="Trebuchet MS" panose="020B0603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0" y="635000"/>
            <a:ext cx="3713163" cy="320146"/>
          </a:xfrm>
        </p:spPr>
        <p:txBody>
          <a:bodyPr wrap="square">
            <a:normAutofit fontScale="90000"/>
          </a:bodyPr>
          <a:p>
            <a:r>
              <a:rPr lang="en-US" b="1"/>
              <a:t>BENEFITS OF MICROGREEN </a:t>
            </a:r>
            <a:endParaRPr lang="en-US" b="1"/>
          </a:p>
        </p:txBody>
      </p:sp>
      <p:sp>
        <p:nvSpPr>
          <p:cNvPr id="3" name="Text Box 2"/>
          <p:cNvSpPr txBox="1"/>
          <p:nvPr/>
        </p:nvSpPr>
        <p:spPr>
          <a:xfrm>
            <a:off x="529" y="443971"/>
            <a:ext cx="6094942" cy="5703358"/>
          </a:xfrm>
          <a:prstGeom prst="rect">
            <a:avLst/>
          </a:prstGeom>
        </p:spPr>
        <p:txBody>
          <a:bodyPr>
            <a:noAutofit/>
          </a:bodyPr>
          <a:p>
            <a:pPr marL="0" indent="0">
              <a:spcBef>
                <a:spcPts val="1800"/>
              </a:spcBef>
              <a:spcAft>
                <a:spcPts val="1800"/>
              </a:spcAft>
            </a:pPr>
            <a:r>
              <a:rPr lang="en-US" altLang="zh-CN" sz="1835" b="1" i="0">
                <a:solidFill>
                  <a:srgbClr val="161616"/>
                </a:solidFill>
                <a:latin typeface="Roboto"/>
                <a:ea typeface="Roboto"/>
              </a:rPr>
              <a:t>Higher Vitamins and Minerals</a:t>
            </a:r>
            <a:endParaRPr lang="en-US" altLang="zh-CN" sz="1835" b="1" i="0">
              <a:solidFill>
                <a:srgbClr val="161616"/>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Microgreens are packed with essential vitamins and minerals. Studies show they often contain higher levels of nutrients like </a:t>
            </a:r>
            <a:r>
              <a:rPr lang="en-US" altLang="zh-CN" sz="1335" b="1" i="0">
                <a:solidFill>
                  <a:srgbClr val="733FD3"/>
                </a:solidFill>
                <a:latin typeface="Roboto"/>
                <a:ea typeface="Roboto"/>
                <a:hlinkClick r:id="rId1"/>
              </a:rPr>
              <a:t>Vitamin C</a:t>
            </a:r>
            <a:r>
              <a:rPr lang="en-US" altLang="zh-CN" sz="1335" b="0" i="0">
                <a:solidFill>
                  <a:srgbClr val="2E2E2E"/>
                </a:solidFill>
                <a:latin typeface="Roboto"/>
                <a:ea typeface="Roboto"/>
              </a:rPr>
              <a:t>, E, and K compared to their mature counterparts. This makes them an easy way to boost your diet with essential vitamins.</a:t>
            </a:r>
            <a:endParaRPr lang="en-US" altLang="zh-CN" sz="1335" b="0" i="0">
              <a:solidFill>
                <a:srgbClr val="2E2E2E"/>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For example, red </a:t>
            </a:r>
            <a:r>
              <a:rPr lang="en-US" altLang="zh-CN" sz="1335" b="1" i="0">
                <a:solidFill>
                  <a:srgbClr val="733FD3"/>
                </a:solidFill>
                <a:latin typeface="Roboto"/>
                <a:ea typeface="Roboto"/>
                <a:hlinkClick r:id="rId2"/>
              </a:rPr>
              <a:t>cabbage</a:t>
            </a:r>
            <a:r>
              <a:rPr lang="en-US" altLang="zh-CN" sz="1335" b="0" i="0">
                <a:solidFill>
                  <a:srgbClr val="2E2E2E"/>
                </a:solidFill>
                <a:latin typeface="Roboto"/>
                <a:ea typeface="Roboto"/>
              </a:rPr>
              <a:t> microgreens have been found to contain 40 times more Vitamin E than mature cabbage. This means that even a small serving can offer a significant nutritional boost, ideal for those looking to enhance their meals.</a:t>
            </a:r>
            <a:endParaRPr lang="en-US" altLang="zh-CN" sz="1335" b="0" i="0">
              <a:solidFill>
                <a:srgbClr val="2E2E2E"/>
              </a:solidFill>
              <a:latin typeface="Roboto"/>
              <a:ea typeface="Roboto"/>
            </a:endParaRPr>
          </a:p>
          <a:p>
            <a:pPr marL="0" indent="0">
              <a:spcBef>
                <a:spcPts val="1800"/>
              </a:spcBef>
              <a:spcAft>
                <a:spcPts val="1800"/>
              </a:spcAft>
            </a:pPr>
            <a:r>
              <a:rPr lang="en-US" altLang="zh-CN" sz="1835" b="1" i="0">
                <a:solidFill>
                  <a:srgbClr val="161616"/>
                </a:solidFill>
                <a:latin typeface="Roboto"/>
                <a:ea typeface="Roboto"/>
              </a:rPr>
              <a:t>Antioxidant Power</a:t>
            </a:r>
            <a:endParaRPr lang="en-US" altLang="zh-CN" sz="1835" b="1" i="0">
              <a:solidFill>
                <a:srgbClr val="161616"/>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Microgreens are rich in antioxidants, which help combat oxidative stress in the body. Antioxidants are known for their role in reducing the risk of chronic diseases like heart disease and cancer. Including microgreens in your diet can provide an easy source of these compounds.</a:t>
            </a:r>
            <a:endParaRPr lang="en-US" altLang="zh-CN" sz="1335" b="0" i="0">
              <a:solidFill>
                <a:srgbClr val="2E2E2E"/>
              </a:solidFill>
              <a:latin typeface="Roboto"/>
              <a:ea typeface="Roboto"/>
            </a:endParaRPr>
          </a:p>
          <a:p>
            <a:pPr marL="0" indent="0">
              <a:spcBef>
                <a:spcPct val="0"/>
              </a:spcBef>
              <a:spcAft>
                <a:spcPts val="1000"/>
              </a:spcAft>
            </a:pPr>
            <a:endParaRPr lang="en-US" altLang="zh-CN" sz="1335" b="0" i="0">
              <a:solidFill>
                <a:srgbClr val="2E2E2E"/>
              </a:solidFill>
              <a:latin typeface="Roboto"/>
              <a:ea typeface="Roboto"/>
            </a:endParaRPr>
          </a:p>
        </p:txBody>
      </p:sp>
      <p:sp>
        <p:nvSpPr>
          <p:cNvPr id="4" name="Text Box 3"/>
          <p:cNvSpPr txBox="1"/>
          <p:nvPr/>
        </p:nvSpPr>
        <p:spPr>
          <a:xfrm>
            <a:off x="6095471" y="1333500"/>
            <a:ext cx="6110817" cy="4203700"/>
          </a:xfrm>
          <a:prstGeom prst="rect">
            <a:avLst/>
          </a:prstGeom>
        </p:spPr>
        <p:txBody>
          <a:bodyPr wrap="square">
            <a:spAutoFit/>
          </a:bodyPr>
          <a:p>
            <a:pPr marL="0" indent="0">
              <a:spcBef>
                <a:spcPts val="1800"/>
              </a:spcBef>
              <a:spcAft>
                <a:spcPts val="1800"/>
              </a:spcAft>
            </a:pPr>
            <a:r>
              <a:rPr lang="en-US" altLang="zh-CN" sz="1835" b="1" i="0">
                <a:solidFill>
                  <a:srgbClr val="161616"/>
                </a:solidFill>
                <a:latin typeface="Roboto"/>
                <a:ea typeface="Roboto"/>
              </a:rPr>
              <a:t>Microgreens Improves Digestive Health</a:t>
            </a:r>
            <a:endParaRPr lang="en-US" altLang="zh-CN" sz="1835" b="1" i="0">
              <a:solidFill>
                <a:srgbClr val="161616"/>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Though small, microgreens contain fiber that can support digestive health. </a:t>
            </a:r>
            <a:r>
              <a:rPr lang="en-US" altLang="zh-CN" sz="1335" b="1" i="0">
                <a:solidFill>
                  <a:srgbClr val="733FD3"/>
                </a:solidFill>
                <a:latin typeface="Roboto"/>
                <a:ea typeface="Roboto"/>
                <a:hlinkClick r:id="rId3"/>
              </a:rPr>
              <a:t>Fiber</a:t>
            </a:r>
            <a:r>
              <a:rPr lang="en-US" altLang="zh-CN" sz="1335" b="0" i="0">
                <a:solidFill>
                  <a:srgbClr val="2E2E2E"/>
                </a:solidFill>
                <a:latin typeface="Roboto"/>
                <a:ea typeface="Roboto"/>
              </a:rPr>
              <a:t> aids in regular bowel movements and supports gut health. </a:t>
            </a:r>
            <a:endParaRPr lang="en-US" altLang="zh-CN" sz="1335" b="0" i="0">
              <a:solidFill>
                <a:srgbClr val="2E2E2E"/>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Fiber supports the growth of beneficial gut bacteria, which is essential for digestive balance. For those who struggle with digestive issues, adding microgreens can be a gentle way to improve gut health. Their mild flavor makes them easy to include in everyday meals.</a:t>
            </a:r>
            <a:endParaRPr lang="en-US" altLang="zh-CN" sz="1335" b="0" i="0">
              <a:solidFill>
                <a:srgbClr val="2E2E2E"/>
              </a:solidFill>
              <a:latin typeface="Roboto"/>
              <a:ea typeface="Roboto"/>
            </a:endParaRPr>
          </a:p>
          <a:p>
            <a:pPr marL="0" indent="0">
              <a:spcBef>
                <a:spcPts val="1800"/>
              </a:spcBef>
              <a:spcAft>
                <a:spcPts val="1800"/>
              </a:spcAft>
            </a:pPr>
            <a:r>
              <a:rPr lang="en-US" altLang="zh-CN" sz="1835" b="1" i="0">
                <a:solidFill>
                  <a:srgbClr val="161616"/>
                </a:solidFill>
                <a:latin typeface="Roboto"/>
                <a:ea typeface="Roboto"/>
              </a:rPr>
              <a:t>Supports Eye Health</a:t>
            </a:r>
            <a:endParaRPr lang="en-US" altLang="zh-CN" sz="1835" b="1" i="0">
              <a:solidFill>
                <a:srgbClr val="161616"/>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Microgreens like pea shoots and </a:t>
            </a:r>
            <a:r>
              <a:rPr lang="en-US" altLang="zh-CN" sz="1335" b="1" i="0">
                <a:solidFill>
                  <a:srgbClr val="733FD3"/>
                </a:solidFill>
                <a:latin typeface="Roboto"/>
                <a:ea typeface="Roboto"/>
                <a:hlinkClick r:id="rId4"/>
              </a:rPr>
              <a:t>kale</a:t>
            </a:r>
            <a:r>
              <a:rPr lang="en-US" altLang="zh-CN" sz="1335" b="0" i="0">
                <a:solidFill>
                  <a:srgbClr val="2E2E2E"/>
                </a:solidFill>
                <a:latin typeface="Roboto"/>
                <a:ea typeface="Roboto"/>
              </a:rPr>
              <a:t> contain high levels of lutein and zeaxanthin, compounds known for supporting </a:t>
            </a:r>
            <a:r>
              <a:rPr lang="en-US" altLang="zh-CN" sz="1335" b="1" i="0">
                <a:solidFill>
                  <a:srgbClr val="733FD3"/>
                </a:solidFill>
                <a:latin typeface="Roboto"/>
                <a:ea typeface="Roboto"/>
                <a:hlinkClick r:id="rId5"/>
              </a:rPr>
              <a:t>eye health</a:t>
            </a:r>
            <a:r>
              <a:rPr lang="en-US" altLang="zh-CN" sz="1335" b="0" i="0">
                <a:solidFill>
                  <a:srgbClr val="2E2E2E"/>
                </a:solidFill>
                <a:latin typeface="Roboto"/>
                <a:ea typeface="Roboto"/>
              </a:rPr>
              <a:t>. These antioxidants protect the eyes from harmful blue light and age-related damage.</a:t>
            </a:r>
            <a:endParaRPr lang="en-US" altLang="zh-CN" sz="1335" b="0" i="0">
              <a:solidFill>
                <a:srgbClr val="2E2E2E"/>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Including microgreens in our diet can be a practical way to support long-term eye health, particularly in today’s digital age where screen time is high. This makes a valuable addition for anyone concerned about maintaining vision over time.</a:t>
            </a:r>
            <a:endParaRPr lang="en-US" altLang="zh-CN" sz="1335" b="0" i="0">
              <a:solidFill>
                <a:srgbClr val="2E2E2E"/>
              </a:solidFill>
              <a:latin typeface="Roboto"/>
              <a:ea typeface="Roboto"/>
            </a:endParaRPr>
          </a:p>
        </p:txBody>
      </p:sp>
      <p:sp>
        <p:nvSpPr>
          <p:cNvPr id="5" name="Text Box 4"/>
          <p:cNvSpPr txBox="1"/>
          <p:nvPr/>
        </p:nvSpPr>
        <p:spPr>
          <a:xfrm>
            <a:off x="529" y="4385310"/>
            <a:ext cx="6069542" cy="1762125"/>
          </a:xfrm>
          <a:prstGeom prst="rect">
            <a:avLst/>
          </a:prstGeom>
        </p:spPr>
        <p:txBody>
          <a:bodyPr wrap="square">
            <a:spAutoFit/>
          </a:bodyPr>
          <a:p>
            <a:pPr marL="0" indent="0">
              <a:spcBef>
                <a:spcPts val="1800"/>
              </a:spcBef>
              <a:spcAft>
                <a:spcPts val="1800"/>
              </a:spcAft>
            </a:pPr>
            <a:r>
              <a:rPr lang="en-US" altLang="zh-CN" sz="1835" b="1" i="0">
                <a:solidFill>
                  <a:srgbClr val="161616"/>
                </a:solidFill>
                <a:latin typeface="Roboto"/>
                <a:ea typeface="Roboto"/>
              </a:rPr>
              <a:t>High Protein Content for Vegetarians</a:t>
            </a:r>
            <a:endParaRPr lang="en-US" altLang="zh-CN" sz="1835" b="1" i="0">
              <a:solidFill>
                <a:srgbClr val="161616"/>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Microgreens like lentils and chickpeas are rich in plant-based protein. This makes them a great choice for vegetarians and vegans looking to supplement their protein intake without relying on animal products.</a:t>
            </a:r>
            <a:endParaRPr lang="en-US" altLang="zh-CN" sz="1335" b="0" i="0">
              <a:solidFill>
                <a:srgbClr val="2E2E2E"/>
              </a:solidFill>
              <a:latin typeface="Roboto"/>
              <a:ea typeface="Roboto"/>
            </a:endParaRPr>
          </a:p>
          <a:p>
            <a:pPr marL="0" indent="0">
              <a:spcBef>
                <a:spcPct val="0"/>
              </a:spcBef>
              <a:spcAft>
                <a:spcPts val="1000"/>
              </a:spcAft>
            </a:pPr>
            <a:r>
              <a:rPr lang="en-US" altLang="zh-CN" sz="1335" b="0" i="0">
                <a:solidFill>
                  <a:srgbClr val="2E2E2E"/>
                </a:solidFill>
                <a:latin typeface="Roboto"/>
                <a:ea typeface="Roboto"/>
              </a:rPr>
              <a:t>Protein is essential for </a:t>
            </a:r>
            <a:r>
              <a:rPr lang="en-US" altLang="zh-CN" sz="1335" b="1" i="0">
                <a:solidFill>
                  <a:srgbClr val="733FD3"/>
                </a:solidFill>
                <a:latin typeface="Roboto"/>
                <a:ea typeface="Roboto"/>
                <a:hlinkClick r:id="rId6"/>
              </a:rPr>
              <a:t>muscle repair</a:t>
            </a:r>
            <a:r>
              <a:rPr lang="en-US" altLang="zh-CN" sz="1335" b="0" i="0">
                <a:solidFill>
                  <a:srgbClr val="2E2E2E"/>
                </a:solidFill>
                <a:latin typeface="Roboto"/>
                <a:ea typeface="Roboto"/>
              </a:rPr>
              <a:t>, immune function, and overall growth. Adding microgreens to meals can offer a protein boost that fits easily into a plant-based diet.</a:t>
            </a:r>
            <a:endParaRPr lang="en-US" altLang="zh-CN" sz="1335" b="0" i="0">
              <a:solidFill>
                <a:srgbClr val="2E2E2E"/>
              </a:solidFill>
              <a:latin typeface="Roboto"/>
              <a:ea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00" y="444500"/>
            <a:ext cx="4256405" cy="320040"/>
          </a:xfrm>
        </p:spPr>
        <p:txBody>
          <a:bodyPr>
            <a:normAutofit fontScale="90000"/>
          </a:bodyPr>
          <a:p>
            <a:r>
              <a:rPr lang="en-US"/>
              <a:t>METHODOLOGY </a:t>
            </a:r>
            <a:endParaRPr lang="en-US"/>
          </a:p>
        </p:txBody>
      </p:sp>
      <p:sp>
        <p:nvSpPr>
          <p:cNvPr id="4" name="Text Box 3"/>
          <p:cNvSpPr txBox="1"/>
          <p:nvPr/>
        </p:nvSpPr>
        <p:spPr>
          <a:xfrm>
            <a:off x="0" y="444500"/>
            <a:ext cx="6372225" cy="8746490"/>
          </a:xfrm>
          <a:prstGeom prst="rect">
            <a:avLst/>
          </a:prstGeom>
        </p:spPr>
        <p:txBody>
          <a:bodyPr>
            <a:noAutofit/>
          </a:bodyPr>
          <a:p>
            <a:pPr marL="0" indent="0" algn="l" defTabSz="266700">
              <a:spcBef>
                <a:spcPts val="500"/>
              </a:spcBef>
              <a:spcAft>
                <a:spcPts val="500"/>
              </a:spcAft>
            </a:pPr>
            <a:endParaRPr lang="en-US" altLang="zh-CN" sz="1335" b="1">
              <a:latin typeface="Segoe UI" panose="020B0502040204020203"/>
              <a:ea typeface="Times New Roman" panose="02020603050405020304"/>
            </a:endParaRPr>
          </a:p>
          <a:p>
            <a:pPr marL="0" indent="0" algn="l" defTabSz="266700">
              <a:spcBef>
                <a:spcPts val="500"/>
              </a:spcBef>
              <a:spcAft>
                <a:spcPts val="500"/>
              </a:spcAft>
            </a:pPr>
            <a:endParaRPr lang="en-US" altLang="zh-CN" sz="1335" b="1">
              <a:latin typeface="Segoe UI" panose="020B0502040204020203"/>
              <a:ea typeface="Times New Roman" panose="02020603050405020304"/>
            </a:endParaRPr>
          </a:p>
          <a:p>
            <a:pPr marL="0" indent="0" algn="l" defTabSz="266700">
              <a:spcBef>
                <a:spcPts val="500"/>
              </a:spcBef>
              <a:spcAft>
                <a:spcPts val="500"/>
              </a:spcAft>
            </a:pPr>
            <a:r>
              <a:rPr lang="en-US" altLang="zh-CN" sz="1335" b="1">
                <a:latin typeface="Segoe UI" panose="020B0502040204020203"/>
                <a:ea typeface="Times New Roman" panose="02020603050405020304"/>
              </a:rPr>
              <a:t>Techniques of Microgreen Farming:</a:t>
            </a:r>
            <a:endParaRPr lang="en-US" altLang="zh-CN" sz="1335" b="1">
              <a:latin typeface="Segoe UI" panose="020B0502040204020203"/>
              <a:ea typeface="Times New Roman" panose="02020603050405020304"/>
            </a:endParaRPr>
          </a:p>
          <a:p>
            <a:pPr marL="0" indent="0" algn="l" defTabSz="266700">
              <a:spcBef>
                <a:spcPct val="0"/>
              </a:spcBef>
              <a:spcAft>
                <a:spcPts val="500"/>
              </a:spcAft>
            </a:pPr>
            <a:r>
              <a:rPr lang="en-US" altLang="zh-CN" sz="1335">
                <a:solidFill>
                  <a:srgbClr val="3A4F66"/>
                </a:solidFill>
                <a:latin typeface="Segoe UI" panose="020B0502040204020203"/>
                <a:ea typeface="Times New Roman" panose="02020603050405020304"/>
              </a:rPr>
              <a:t>The simple and proper techniques used for Microgreen Farming are :</a:t>
            </a:r>
            <a:endParaRPr lang="en-US" altLang="zh-CN" sz="1335">
              <a:solidFill>
                <a:srgbClr val="3A4F66"/>
              </a:solidFill>
              <a:latin typeface="Segoe UI" panose="020B0502040204020203"/>
              <a:ea typeface="Times New Roman" panose="02020603050405020304"/>
            </a:endParaRPr>
          </a:p>
          <a:p>
            <a:pPr marL="0" indent="0" algn="l" defTabSz="266700">
              <a:spcBef>
                <a:spcPct val="0"/>
              </a:spcBef>
              <a:spcAft>
                <a:spcPts val="500"/>
              </a:spcAft>
            </a:pP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Prepare the Container / Tray : </a:t>
            </a:r>
            <a:r>
              <a:rPr lang="en-US" altLang="zh-CN" sz="1335">
                <a:solidFill>
                  <a:srgbClr val="3A4F66"/>
                </a:solidFill>
                <a:latin typeface="Segoe UI" panose="020B0502040204020203"/>
                <a:ea typeface="Times New Roman" panose="02020603050405020304"/>
              </a:rPr>
              <a:t>Filled the shallow trays with soil, with a depth of about 3-4 inches, as microgreens have shallow root systems.</a:t>
            </a: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Seed Sowing: </a:t>
            </a:r>
            <a:r>
              <a:rPr lang="en-US" altLang="zh-CN" sz="1335">
                <a:solidFill>
                  <a:srgbClr val="3A4F66"/>
                </a:solidFill>
                <a:latin typeface="Segoe UI" panose="020B0502040204020203"/>
                <a:ea typeface="Times New Roman" panose="02020603050405020304"/>
              </a:rPr>
              <a:t>Evenly spreaded microgreen seeds on the soil surface. There’s no need for precise spacing; hand sprinkling  works  is done . </a:t>
            </a: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Cover and Pat Down: </a:t>
            </a:r>
            <a:r>
              <a:rPr lang="en-US" altLang="zh-CN" sz="1335">
                <a:solidFill>
                  <a:srgbClr val="3A4F66"/>
                </a:solidFill>
                <a:latin typeface="Segoe UI" panose="020B0502040204020203"/>
                <a:ea typeface="Times New Roman" panose="02020603050405020304"/>
              </a:rPr>
              <a:t>Gently covered the seeds with a thin layer of soil (1 inches ) and pat it down to help the seeds settle. Moisten the Soil: Spray water over the soil to ensure it’s moist, but avoid overwatering.</a:t>
            </a: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Germination: </a:t>
            </a:r>
            <a:r>
              <a:rPr lang="en-US" altLang="zh-CN" sz="1335">
                <a:solidFill>
                  <a:srgbClr val="3A4F66"/>
                </a:solidFill>
                <a:latin typeface="Segoe UI" panose="020B0502040204020203"/>
                <a:ea typeface="Times New Roman" panose="02020603050405020304"/>
              </a:rPr>
              <a:t>Placeed the trays  on the rack  under shed  with room temperature for approximately two days to allow germination. </a:t>
            </a: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Regular Watering: </a:t>
            </a:r>
            <a:r>
              <a:rPr lang="en-US" altLang="zh-CN" sz="1335">
                <a:solidFill>
                  <a:srgbClr val="3A4F66"/>
                </a:solidFill>
                <a:latin typeface="Segoe UI" panose="020B0502040204020203"/>
                <a:ea typeface="Times New Roman" panose="02020603050405020304"/>
              </a:rPr>
              <a:t>Watering  the growing greens one /  twice a day. In 3-4 days, small leaves developed above the soil with shoots at the base.</a:t>
            </a: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Harvest: </a:t>
            </a:r>
            <a:r>
              <a:rPr lang="en-US" altLang="zh-CN" sz="1335">
                <a:solidFill>
                  <a:srgbClr val="3A4F66"/>
                </a:solidFill>
                <a:latin typeface="Segoe UI" panose="020B0502040204020203"/>
                <a:ea typeface="Times New Roman" panose="02020603050405020304"/>
              </a:rPr>
              <a:t>When the microgreens reach a height of 2-3 inches, they are harvested. Used scissors/ a sharp knife to cut them, holding them vertically just above the roots.</a:t>
            </a:r>
            <a:endParaRPr lang="en-US" altLang="zh-CN" sz="1335">
              <a:solidFill>
                <a:srgbClr val="3A4F66"/>
              </a:solidFill>
              <a:latin typeface="Segoe UI" panose="020B0502040204020203"/>
              <a:ea typeface="Times New Roman" panose="02020603050405020304"/>
            </a:endParaRPr>
          </a:p>
          <a:p>
            <a:pPr marL="457200" indent="-228600" algn="l" defTabSz="266700">
              <a:spcBef>
                <a:spcPct val="0"/>
              </a:spcBef>
              <a:spcAft>
                <a:spcPct val="0"/>
              </a:spcAft>
              <a:tabLst>
                <a:tab pos="457200" algn="l"/>
              </a:tabLst>
            </a:pPr>
            <a:r>
              <a:rPr lang="en-US" altLang="zh-CN" sz="1335" b="1">
                <a:solidFill>
                  <a:srgbClr val="3A4F66"/>
                </a:solidFill>
                <a:latin typeface="Symbol" panose="05050102010706020507"/>
                <a:ea typeface="Times New Roman" panose="02020603050405020304"/>
              </a:rPr>
              <a:t>· </a:t>
            </a:r>
            <a:r>
              <a:rPr lang="en-US" altLang="zh-CN" sz="1335" b="1">
                <a:solidFill>
                  <a:srgbClr val="3A4F66"/>
                </a:solidFill>
                <a:latin typeface="Segoe UI" panose="020B0502040204020203"/>
                <a:ea typeface="Times New Roman" panose="02020603050405020304"/>
              </a:rPr>
              <a:t>Rinse and Use:</a:t>
            </a:r>
            <a:r>
              <a:rPr lang="en-US" altLang="zh-CN" sz="1335">
                <a:solidFill>
                  <a:srgbClr val="3A4F66"/>
                </a:solidFill>
                <a:latin typeface="Segoe UI" panose="020B0502040204020203"/>
                <a:ea typeface="Times New Roman" panose="02020603050405020304"/>
              </a:rPr>
              <a:t> Wash the harvested microgreens with cold running water and use them immediately in your meal..</a:t>
            </a:r>
            <a:endParaRPr lang="en-US" altLang="zh-CN" sz="1335">
              <a:solidFill>
                <a:srgbClr val="3A4F66"/>
              </a:solidFill>
              <a:latin typeface="Segoe UI" panose="020B0502040204020203"/>
              <a:ea typeface="Times New Roman" panose="02020603050405020304"/>
            </a:endParaRPr>
          </a:p>
          <a:p>
            <a:pPr marL="0" indent="0" algn="l" defTabSz="266700">
              <a:spcBef>
                <a:spcPts val="500"/>
              </a:spcBef>
              <a:spcAft>
                <a:spcPts val="500"/>
              </a:spcAft>
            </a:pPr>
            <a:r>
              <a:rPr lang="en-US" altLang="zh-CN" sz="1335" b="1">
                <a:latin typeface="Segoe UI" panose="020B0502040204020203"/>
                <a:ea typeface="Times New Roman" panose="02020603050405020304"/>
              </a:rPr>
              <a:t>Types of Microgreen Farming:</a:t>
            </a:r>
            <a:endParaRPr lang="en-US" altLang="zh-CN" sz="1335" b="1">
              <a:latin typeface="Segoe UI" panose="020B0502040204020203"/>
              <a:ea typeface="Times New Roman" panose="02020603050405020304"/>
            </a:endParaRPr>
          </a:p>
          <a:p>
            <a:pPr marL="0" indent="0" algn="l" defTabSz="266700">
              <a:spcBef>
                <a:spcPct val="0"/>
              </a:spcBef>
              <a:spcAft>
                <a:spcPct val="0"/>
              </a:spcAft>
            </a:pPr>
            <a:r>
              <a:rPr lang="en-US" altLang="zh-CN" sz="1335">
                <a:solidFill>
                  <a:srgbClr val="3A4F66"/>
                </a:solidFill>
                <a:latin typeface="Segoe UI" panose="020B0502040204020203"/>
                <a:ea typeface="Times New Roman" panose="02020603050405020304"/>
              </a:rPr>
              <a:t>Basically, two types of Microgreen Farming Systems can be created, either it can be Kitchen Microgreen Farming or Indoor Microgreen Farming and Hydroponic Microgreen Farming System.</a:t>
            </a:r>
            <a:endParaRPr lang="en-US" altLang="zh-CN" sz="1335">
              <a:solidFill>
                <a:srgbClr val="3A4F66"/>
              </a:solidFill>
              <a:latin typeface="Segoe UI" panose="020B0502040204020203"/>
              <a:ea typeface="Times New Roman" panose="02020603050405020304"/>
            </a:endParaRPr>
          </a:p>
          <a:p>
            <a:pPr marL="0" indent="0" algn="l" defTabSz="266700">
              <a:spcBef>
                <a:spcPct val="0"/>
              </a:spcBef>
              <a:spcAft>
                <a:spcPct val="0"/>
              </a:spcAft>
            </a:pPr>
            <a:endParaRPr lang="en-US" altLang="zh-CN" sz="1335">
              <a:solidFill>
                <a:srgbClr val="3A4F66"/>
              </a:solidFill>
              <a:latin typeface="Segoe UI" panose="020B0502040204020203"/>
              <a:ea typeface="Times New Roman" panose="02020603050405020304"/>
            </a:endParaRPr>
          </a:p>
        </p:txBody>
      </p:sp>
      <p:sp>
        <p:nvSpPr>
          <p:cNvPr id="5" name="Text Box 4"/>
          <p:cNvSpPr txBox="1"/>
          <p:nvPr/>
        </p:nvSpPr>
        <p:spPr>
          <a:xfrm>
            <a:off x="6485255" y="1108710"/>
            <a:ext cx="5666740" cy="6176010"/>
          </a:xfrm>
          <a:prstGeom prst="rect">
            <a:avLst/>
          </a:prstGeom>
        </p:spPr>
        <p:txBody>
          <a:bodyPr>
            <a:noAutofit/>
          </a:bodyPr>
          <a:p>
            <a:pPr marL="0" indent="0" algn="l" defTabSz="266700">
              <a:spcBef>
                <a:spcPct val="0"/>
              </a:spcBef>
              <a:spcAft>
                <a:spcPct val="0"/>
              </a:spcAft>
            </a:pPr>
            <a:r>
              <a:rPr lang="en-US" altLang="zh-CN" sz="2165" b="1">
                <a:latin typeface="Segoe UI" panose="020B0502040204020203"/>
                <a:ea typeface="Times New Roman" panose="02020603050405020304"/>
              </a:rPr>
              <a:t>Methodology: </a:t>
            </a:r>
            <a:endParaRPr lang="en-US" altLang="zh-CN" sz="2165" b="1">
              <a:latin typeface="Segoe UI" panose="020B0502040204020203"/>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The seed are chosen for microgreen are in Phase 1 </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 Radish,Moong Beens, Mustard, Brown Lentil, Turnip, Red Amaranth, Black Chickpeas,  Green peas, White peas , Coriander, Spinach, Fenugreek, Brocolli, Kholrabi, Celery, Carrot, Kabuli Channa</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For Phase 2 : Kitchen garden + Microgreen </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Ladies finger, Bringles, carrot, Red Amaranth, Amaranth, Chilli, Red Amaranth, coriander, Kholrabi, Fenugreek, beans, tomato.</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2165" b="1">
                <a:latin typeface="Segoe UI" panose="020B0502040204020203"/>
                <a:ea typeface="Times New Roman" panose="02020603050405020304"/>
              </a:rPr>
              <a:t>Process adopted:</a:t>
            </a:r>
            <a:endParaRPr lang="en-US" altLang="zh-CN" sz="2165" b="1">
              <a:latin typeface="Segoe UI" panose="020B0502040204020203"/>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Plastic trays are chosen size 1ftX10” height 2.5”  with holes at the bottom </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No of tray : 10 nos </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Soil preparation with coco pit, cow dung , small quantity of sand (only at the beginning ), and mixing properly to eliminate any lumps.</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Filling tray with soil and manure and watering to make soil completely wet.</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Apply seed on top and apply a thin layer of soil with manure.</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A trial was done by covering the tray for a few days but it is not very unsuccessful.</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After a few days observe the growth of microgreens and sprinkle water wherever needed </a:t>
            </a:r>
            <a:endParaRPr lang="en-US" altLang="zh-CN" sz="1335">
              <a:latin typeface="Times New Roman" panose="02020603050405020304"/>
              <a:ea typeface="Times New Roman" panose="02020603050405020304"/>
            </a:endParaRPr>
          </a:p>
          <a:p>
            <a:pPr marL="0" indent="0" algn="l" defTabSz="266700">
              <a:spcBef>
                <a:spcPct val="0"/>
              </a:spcBef>
              <a:spcAft>
                <a:spcPct val="0"/>
              </a:spcAft>
            </a:pPr>
            <a:r>
              <a:rPr lang="en-US" altLang="zh-CN" sz="1335">
                <a:latin typeface="Times New Roman" panose="02020603050405020304"/>
                <a:ea typeface="Times New Roman" panose="02020603050405020304"/>
              </a:rPr>
              <a:t>After growth in 2-3 days, one tray filled with water and a tray with microgreen are placed on top of it  for proper water </a:t>
            </a:r>
            <a:endParaRPr lang="en-US" altLang="zh-CN" sz="1335">
              <a:latin typeface="Times New Roman" panose="02020603050405020304"/>
              <a:ea typeface="Times New Roman" panose="020206030504050203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0" y="553720"/>
            <a:ext cx="5868035" cy="320040"/>
          </a:xfrm>
        </p:spPr>
        <p:txBody>
          <a:bodyPr wrap="square">
            <a:normAutofit fontScale="90000"/>
          </a:bodyPr>
          <a:p>
            <a:r>
              <a:rPr lang="en-US" altLang="en-US" sz="3555">
                <a:sym typeface="+mn-ea"/>
              </a:rPr>
              <a:t>Health Benefits of Microgreens</a:t>
            </a:r>
            <a:endParaRPr lang="en-US" sz="3555"/>
          </a:p>
        </p:txBody>
      </p:sp>
      <p:sp>
        <p:nvSpPr>
          <p:cNvPr id="13" name="Text Box 12"/>
          <p:cNvSpPr txBox="1"/>
          <p:nvPr/>
        </p:nvSpPr>
        <p:spPr>
          <a:xfrm>
            <a:off x="0" y="444500"/>
            <a:ext cx="6096000" cy="5029200"/>
          </a:xfrm>
          <a:prstGeom prst="rect">
            <a:avLst/>
          </a:prstGeom>
          <a:noFill/>
        </p:spPr>
        <p:txBody>
          <a:bodyPr wrap="square" rtlCol="0" anchor="t">
            <a:spAutoFit/>
          </a:bodyPr>
          <a:p>
            <a:r>
              <a:rPr kumimoji="0" lang="en-US" altLang="en-US" sz="2085" b="0" i="0" u="none" strike="noStrike" kern="0" cap="none" spc="0" normalizeH="0" baseline="0" noProof="1">
                <a:solidFill>
                  <a:schemeClr val="tx1"/>
                </a:solidFill>
                <a:latin typeface="Trebuchet MS" panose="020B0603020202020204"/>
                <a:ea typeface="+mj-ea"/>
                <a:cs typeface="Trebuchet MS" panose="020B0603020202020204"/>
              </a:rPr>
              <a:t>FACTS :</a:t>
            </a:r>
            <a:endParaRPr kumimoji="0" lang="en-US" altLang="en-US" sz="2085" b="0" i="0" u="none" strike="noStrike" kern="0" cap="none" spc="0" normalizeH="0" baseline="0" noProof="1">
              <a:solidFill>
                <a:schemeClr val="tx1"/>
              </a:solidFill>
              <a:latin typeface="Trebuchet MS" panose="020B0603020202020204"/>
              <a:ea typeface="+mj-ea"/>
              <a:cs typeface="Trebuchet MS" panose="020B0603020202020204"/>
            </a:endParaRPr>
          </a:p>
          <a:p>
            <a:endParaRPr lang="en-US" altLang="en-US" sz="1500"/>
          </a:p>
          <a:p>
            <a:r>
              <a:rPr lang="en-US" altLang="en-US" sz="1500"/>
              <a:t>Eating vegetables is linked to a lower risk of many diseases as they contain high amounts of vitamins, minerals and beneficial plant compounds which may reduce the risk of the following diseases:</a:t>
            </a:r>
            <a:endParaRPr lang="en-US" altLang="en-US" sz="1500"/>
          </a:p>
          <a:p>
            <a:r>
              <a:rPr lang="en-US" altLang="en-US" sz="1500"/>
              <a:t>Heart disease: Microgreens are a rich source of polyphenols, a class of antioxidants linked to a lower risk of heart disease. Studies show that microgreens may lower triglyceride and “bad” LDL cholesterol levels.</a:t>
            </a:r>
            <a:endParaRPr lang="en-US" altLang="en-US" sz="1500"/>
          </a:p>
          <a:p>
            <a:r>
              <a:rPr lang="en-US" altLang="en-US" sz="1500"/>
              <a:t>Alzheimer’s disease: Antioxidant-rich foods, including those containing high amounts of polyphenols, may be linked to a lower risk of Alzheimer’s disease.</a:t>
            </a:r>
            <a:endParaRPr lang="en-US" altLang="en-US" sz="1500"/>
          </a:p>
          <a:p>
            <a:r>
              <a:rPr lang="en-US" altLang="en-US" sz="1500"/>
              <a:t>Diabetes: Antioxidants may help reduce the type of stress that can prevent sugar from properly entering cells. In lab studies, fenugreek microgreens appeared to enhance cellular sugar uptake by 25–44%.</a:t>
            </a:r>
            <a:endParaRPr lang="en-US" altLang="en-US" sz="1500"/>
          </a:p>
          <a:p>
            <a:r>
              <a:rPr lang="en-US" altLang="en-US" sz="1500"/>
              <a:t>Certain cancers: Antioxidant-rich fruits and vegetables, especially those rich in polyphenols, may lower the risk of various types of cancer. Polyphenol-rich microgreens may be expected to have similar effects</a:t>
            </a:r>
            <a:endParaRPr lang="en-US" altLang="en-US" sz="1500"/>
          </a:p>
          <a:p>
            <a:r>
              <a:rPr lang="en-US" altLang="en-US" sz="1500"/>
              <a:t>Chronic Disease: Inflammation is a major indicator of disease in the body. Microgreens and vegetable intake in general is shown to reduce inflammation markers as well as lower the risk of several types of cancer.</a:t>
            </a:r>
            <a:endParaRPr lang="en-US" altLang="en-US" sz="1500"/>
          </a:p>
          <a:p>
            <a:endParaRPr lang="en-US" sz="1500"/>
          </a:p>
        </p:txBody>
      </p:sp>
      <p:sp>
        <p:nvSpPr>
          <p:cNvPr id="14" name="Text Box 13"/>
          <p:cNvSpPr txBox="1"/>
          <p:nvPr/>
        </p:nvSpPr>
        <p:spPr>
          <a:xfrm>
            <a:off x="6096000" y="952500"/>
            <a:ext cx="6095471" cy="6060440"/>
          </a:xfrm>
          <a:prstGeom prst="rect">
            <a:avLst/>
          </a:prstGeom>
          <a:noFill/>
        </p:spPr>
        <p:txBody>
          <a:bodyPr wrap="square" rtlCol="0" anchor="t">
            <a:spAutoFit/>
          </a:bodyPr>
          <a:p>
            <a:r>
              <a:rPr lang="en-US" altLang="en-US" sz="1335"/>
              <a:t>Most Popular Variety of Microgreens:</a:t>
            </a:r>
            <a:endParaRPr lang="en-US" altLang="en-US" sz="1335"/>
          </a:p>
          <a:p>
            <a:r>
              <a:rPr lang="en-US" altLang="en-US" sz="1335"/>
              <a:t>Cauliflower,	broccoli,	cabbage,	radish,	carrot,	garlic	onion, Amaranths, beetroot, spinach, melon cucumber and squash.</a:t>
            </a:r>
            <a:endParaRPr lang="en-US" altLang="en-US" sz="1335"/>
          </a:p>
          <a:p>
            <a:r>
              <a:rPr lang="en-US" altLang="en-US" sz="1335"/>
              <a:t>Cereals such as rice, oats, wheat, corn and barely, as well as legumes like chickpeas, beans and lentils.</a:t>
            </a:r>
            <a:endParaRPr lang="en-US" altLang="en-US" sz="1335"/>
          </a:p>
          <a:p>
            <a:r>
              <a:rPr lang="en-US" altLang="en-US" sz="1335"/>
              <a:t>They are varied in taste, which can range from neutral to spicy slightly sour or even bitter, depending on variety.</a:t>
            </a:r>
            <a:endParaRPr lang="en-US" altLang="en-US" sz="1335"/>
          </a:p>
          <a:p>
            <a:r>
              <a:rPr lang="en-US" altLang="en-US" sz="1335"/>
              <a:t>Rainbow of Microgreens:</a:t>
            </a:r>
            <a:endParaRPr lang="en-US" altLang="en-US" sz="1335"/>
          </a:p>
          <a:p>
            <a:r>
              <a:rPr lang="en-US" altLang="en-US" sz="1335"/>
              <a:t>Fruits and vegetables are available in different colors. Microgreens of different colors represent different healthy compounds called phytochemicals, as well as other micronutrients.</a:t>
            </a:r>
            <a:endParaRPr lang="en-US" altLang="en-US" sz="1335"/>
          </a:p>
          <a:p>
            <a:endParaRPr lang="en-US" altLang="en-US" sz="1335"/>
          </a:p>
          <a:p>
            <a:r>
              <a:rPr lang="en-US" altLang="en-US" sz="1335"/>
              <a:t>Red vegetables contain lycopene, which is a powerful antioxidant.</a:t>
            </a:r>
            <a:endParaRPr lang="en-US" altLang="en-US" sz="1335"/>
          </a:p>
          <a:p>
            <a:r>
              <a:rPr lang="en-US" altLang="en-US" sz="1335"/>
              <a:t>Orange and yellow vegetables contain carotenoids like beta carotene and lutein, which the body converts into vitamin A.</a:t>
            </a:r>
            <a:endParaRPr lang="en-US" altLang="en-US" sz="1335"/>
          </a:p>
          <a:p>
            <a:r>
              <a:rPr lang="en-US" altLang="en-US" sz="1335"/>
              <a:t>Blue and purple vegetables contain anthocyanin which can help protect cells from damage.</a:t>
            </a:r>
            <a:endParaRPr lang="en-US" altLang="en-US" sz="1335"/>
          </a:p>
          <a:p>
            <a:r>
              <a:rPr lang="en-US" altLang="en-US" sz="1335"/>
              <a:t>Green vegetables contain a wide range of different phyto chemicals including saponins, indoles, and carotenoids.</a:t>
            </a:r>
            <a:endParaRPr lang="en-US" altLang="en-US" sz="1335"/>
          </a:p>
          <a:p>
            <a:r>
              <a:rPr lang="en-US" altLang="en-US" sz="1335"/>
              <a:t>Brown and white vegetables like garlic contain allicin which has antibacterial properties.</a:t>
            </a:r>
            <a:endParaRPr lang="en-US" altLang="en-US" sz="1335"/>
          </a:p>
          <a:p>
            <a:r>
              <a:rPr lang="en-US" altLang="en-US" sz="1335"/>
              <a:t>Nutritive Values of Microgreens</a:t>
            </a:r>
            <a:endParaRPr lang="en-US" altLang="en-US" sz="1335"/>
          </a:p>
          <a:p>
            <a:r>
              <a:rPr lang="en-US" altLang="en-US" sz="1335"/>
              <a:t>Many fresh plants products provide vitamins, minerals and fiber. These nutrients can help with:</a:t>
            </a:r>
            <a:endParaRPr lang="en-US" altLang="en-US" sz="1335"/>
          </a:p>
          <a:p>
            <a:r>
              <a:rPr lang="en-US" altLang="en-US" sz="1335"/>
              <a:t>1.Preventing a range of diseases.</a:t>
            </a:r>
            <a:endParaRPr lang="en-US" altLang="en-US" sz="1335"/>
          </a:p>
          <a:p>
            <a:r>
              <a:rPr lang="en-US" altLang="en-US" sz="1335"/>
              <a:t>2.Managing weight</a:t>
            </a:r>
            <a:endParaRPr lang="en-US" altLang="en-US" sz="1335"/>
          </a:p>
          <a:p>
            <a:r>
              <a:rPr lang="en-US" altLang="en-US" sz="1335"/>
              <a:t>3.Boosting both mental and physical health well-being.</a:t>
            </a:r>
            <a:endParaRPr lang="en-US" altLang="en-US" sz="1335"/>
          </a:p>
          <a:p>
            <a:endParaRPr lang="en-US" altLang="en-US" sz="1335"/>
          </a:p>
          <a:p>
            <a:endParaRPr lang="en-US" sz="133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7500" y="889000"/>
            <a:ext cx="10649585" cy="320040"/>
          </a:xfrm>
        </p:spPr>
        <p:txBody>
          <a:bodyPr wrap="square">
            <a:normAutofit fontScale="90000"/>
          </a:bodyPr>
          <a:p>
            <a:r>
              <a:rPr lang="en-US"/>
              <a:t>BUDGET REQUIREMENT:MICROGREEN : 2025-26 </a:t>
            </a:r>
            <a:endParaRPr lang="en-US"/>
          </a:p>
        </p:txBody>
      </p:sp>
      <p:graphicFrame>
        <p:nvGraphicFramePr>
          <p:cNvPr id="6" name="Table 5"/>
          <p:cNvGraphicFramePr/>
          <p:nvPr>
            <p:custDataLst>
              <p:tags r:id="rId1"/>
            </p:custDataLst>
          </p:nvPr>
        </p:nvGraphicFramePr>
        <p:xfrm>
          <a:off x="190500" y="1460500"/>
          <a:ext cx="10934065" cy="2127250"/>
        </p:xfrm>
        <a:graphic>
          <a:graphicData uri="http://schemas.openxmlformats.org/drawingml/2006/table">
            <a:tbl>
              <a:tblPr/>
              <a:tblGrid>
                <a:gridCol w="1424940"/>
                <a:gridCol w="1420495"/>
                <a:gridCol w="2161540"/>
                <a:gridCol w="308610"/>
                <a:gridCol w="313055"/>
                <a:gridCol w="1302385"/>
                <a:gridCol w="1548130"/>
                <a:gridCol w="962660"/>
                <a:gridCol w="1492250"/>
              </a:tblGrid>
              <a:tr h="387350">
                <a:tc>
                  <a:txBody>
                    <a:bodyPr/>
                    <a:p>
                      <a:pPr algn="l" fontAlgn="b"/>
                      <a:r>
                        <a:rPr lang="en-US" altLang="zh-CN" sz="1250" b="1" i="0">
                          <a:solidFill>
                            <a:srgbClr val="000000"/>
                          </a:solidFill>
                          <a:latin typeface="Calibri" panose="020F0502020204030204"/>
                          <a:ea typeface="Calibri" panose="020F0502020204030204"/>
                        </a:rPr>
                        <a:t>Location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Current Status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Future Action Plan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gridSpan="4">
                  <a:txBody>
                    <a:bodyPr/>
                    <a:p>
                      <a:pPr algn="ctr" fontAlgn="ctr"/>
                      <a:r>
                        <a:rPr lang="en-US" altLang="zh-CN" sz="1250" b="1" i="0">
                          <a:solidFill>
                            <a:srgbClr val="000000"/>
                          </a:solidFill>
                          <a:latin typeface="Calibri" panose="020F0502020204030204"/>
                          <a:ea typeface="Calibri" panose="020F0502020204030204"/>
                        </a:rPr>
                        <a:t>Quater Plan 2025-26</a:t>
                      </a:r>
                      <a:endParaRPr lang="en-US" altLang="zh-CN" sz="1250" b="1" i="0">
                        <a:solidFill>
                          <a:srgbClr val="000000"/>
                        </a:solidFill>
                        <a:latin typeface="Calibri" panose="020F0502020204030204"/>
                        <a:ea typeface="Calibri" panose="020F0502020204030204"/>
                      </a:endParaRPr>
                    </a:p>
                  </a:txBody>
                  <a:tcPr marL="6614" marR="6614" marT="6614"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algn="l" fontAlgn="b"/>
                      <a:r>
                        <a:rPr lang="en-US" altLang="zh-CN" sz="1250" b="1" i="0">
                          <a:solidFill>
                            <a:srgbClr val="000000"/>
                          </a:solidFill>
                          <a:latin typeface="Calibri" panose="020F0502020204030204"/>
                          <a:ea typeface="Calibri" panose="020F0502020204030204"/>
                        </a:rPr>
                        <a:t>Investment (Tentative )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Benefeciaries</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r>
              <a:tr h="196850">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r>
                        <a:rPr lang="en-US" altLang="zh-CN" sz="1250" b="1" i="0">
                          <a:solidFill>
                            <a:srgbClr val="000000"/>
                          </a:solidFill>
                          <a:latin typeface="Calibri" panose="020F0502020204030204"/>
                          <a:ea typeface="Calibri" panose="020F0502020204030204"/>
                        </a:rPr>
                        <a:t>Q1</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r>
                        <a:rPr lang="en-US" altLang="zh-CN" sz="1250" b="1" i="0">
                          <a:solidFill>
                            <a:srgbClr val="000000"/>
                          </a:solidFill>
                          <a:latin typeface="Calibri" panose="020F0502020204030204"/>
                          <a:ea typeface="Calibri" panose="020F0502020204030204"/>
                        </a:rPr>
                        <a:t>Q2</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r>
                        <a:rPr lang="en-US" altLang="zh-CN" sz="1250" b="1" i="0">
                          <a:solidFill>
                            <a:srgbClr val="000000"/>
                          </a:solidFill>
                          <a:latin typeface="Calibri" panose="020F0502020204030204"/>
                          <a:ea typeface="Calibri" panose="020F0502020204030204"/>
                        </a:rPr>
                        <a:t>Q3</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r>
                        <a:rPr lang="en-US" altLang="zh-CN" sz="1250" b="1" i="0">
                          <a:solidFill>
                            <a:srgbClr val="000000"/>
                          </a:solidFill>
                          <a:latin typeface="Calibri" panose="020F0502020204030204"/>
                          <a:ea typeface="Calibri" panose="020F0502020204030204"/>
                        </a:rPr>
                        <a:t>Q4</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r>
              <a:tr h="387350">
                <a:tc>
                  <a:txBody>
                    <a:bodyPr/>
                    <a:p>
                      <a:pPr algn="l" fontAlgn="b"/>
                      <a:r>
                        <a:rPr lang="en-US" altLang="zh-CN" sz="1250" b="1" i="0">
                          <a:solidFill>
                            <a:srgbClr val="000000"/>
                          </a:solidFill>
                          <a:latin typeface="Calibri" panose="020F0502020204030204"/>
                          <a:ea typeface="Calibri" panose="020F0502020204030204"/>
                        </a:rPr>
                        <a:t>Kakaba Hospital Hansot (Gujarat)</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17 tray capacity Microgreen  planted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To be replicated  to implement in school / Anganwadi or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Kalam</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Utaraj</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Mangrol + village in dholka taluka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Alva+ Ahmedabad dholka taluka  village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c>
                  <a:txBody>
                    <a:bodyPr/>
                    <a:p>
                      <a:pPr algn="l" fontAlgn="b"/>
                      <a:r>
                        <a:rPr lang="en-US" altLang="zh-CN" sz="1250" b="1" i="0">
                          <a:solidFill>
                            <a:srgbClr val="000000"/>
                          </a:solidFill>
                          <a:latin typeface="Calibri" panose="020F0502020204030204"/>
                          <a:ea typeface="Calibri" panose="020F0502020204030204"/>
                        </a:rPr>
                        <a:t>6 lac but depend upon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solidFill>
                      <a:srgbClr val="FFFFFF"/>
                    </a:solidFill>
                  </a:tcPr>
                </a:tc>
                <a:tc>
                  <a:txBody>
                    <a:bodyPr/>
                    <a:p>
                      <a:pPr algn="l" fontAlgn="b"/>
                      <a:r>
                        <a:rPr lang="en-US" altLang="zh-CN" sz="1250" b="1" i="0">
                          <a:solidFill>
                            <a:srgbClr val="000000"/>
                          </a:solidFill>
                          <a:latin typeface="Calibri" panose="020F0502020204030204"/>
                          <a:ea typeface="Calibri" panose="020F0502020204030204"/>
                        </a:rPr>
                        <a:t>Anganwadi children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a:noFill/>
                    </a:lnB>
                    <a:noFill/>
                  </a:tcPr>
                </a:tc>
              </a:tr>
              <a:tr h="387350">
                <a:tc>
                  <a:txBody>
                    <a:bodyPr/>
                    <a:p>
                      <a:pPr algn="l" fontAlgn="ctr"/>
                      <a:endParaRPr sz="1250" b="1" i="0">
                        <a:solidFill>
                          <a:srgbClr val="474747"/>
                        </a:solidFill>
                        <a:latin typeface="Arial" panose="020B0604020202020204"/>
                        <a:ea typeface="Arial" panose="020B0604020202020204"/>
                      </a:endParaRPr>
                    </a:p>
                  </a:txBody>
                  <a:tcPr marL="6614" marR="6614" marT="6614"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250" b="1" i="0">
                          <a:solidFill>
                            <a:srgbClr val="000000"/>
                          </a:solidFill>
                          <a:latin typeface="Calibri" panose="020F0502020204030204"/>
                          <a:ea typeface="Calibri" panose="020F0502020204030204"/>
                        </a:rPr>
                        <a:t>as demo plant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250" b="1" i="0">
                          <a:solidFill>
                            <a:srgbClr val="000000"/>
                          </a:solidFill>
                          <a:latin typeface="Calibri" panose="020F0502020204030204"/>
                          <a:ea typeface="Calibri" panose="020F0502020204030204"/>
                        </a:rPr>
                        <a:t>in  other village location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c>
                  <a:txBody>
                    <a:bodyPr/>
                    <a:p>
                      <a:pPr algn="l" fontAlgn="b"/>
                      <a:r>
                        <a:rPr lang="en-US" altLang="zh-CN" sz="1250" b="1" i="0">
                          <a:solidFill>
                            <a:srgbClr val="000000"/>
                          </a:solidFill>
                          <a:latin typeface="Calibri" panose="020F0502020204030204"/>
                          <a:ea typeface="Calibri" panose="020F0502020204030204"/>
                        </a:rPr>
                        <a:t>scale up production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solidFill>
                      <a:srgbClr val="FFFFFF"/>
                    </a:solidFill>
                  </a:tcPr>
                </a:tc>
                <a:tc>
                  <a:txBody>
                    <a:bodyPr/>
                    <a:p>
                      <a:pPr algn="l" fontAlgn="b"/>
                      <a:r>
                        <a:rPr lang="en-US" altLang="zh-CN" sz="1250" b="1" i="0">
                          <a:solidFill>
                            <a:srgbClr val="000000"/>
                          </a:solidFill>
                          <a:latin typeface="Calibri" panose="020F0502020204030204"/>
                          <a:ea typeface="Calibri" panose="020F0502020204030204"/>
                        </a:rPr>
                        <a:t>School children &amp; adolescent child </a:t>
                      </a:r>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a:noFill/>
                    </a:lnB>
                    <a:noFill/>
                  </a:tcPr>
                </a:tc>
              </a:tr>
              <a:tr h="768350">
                <a:tc>
                  <a:txBody>
                    <a:bodyPr/>
                    <a:p>
                      <a:pPr algn="l" fontAlgn="ctr"/>
                      <a:endParaRPr sz="1250" b="1" i="0">
                        <a:solidFill>
                          <a:srgbClr val="474747"/>
                        </a:solidFill>
                        <a:latin typeface="Arial" panose="020B0604020202020204"/>
                        <a:ea typeface="Arial" panose="020B0604020202020204"/>
                      </a:endParaRPr>
                    </a:p>
                  </a:txBody>
                  <a:tcPr marL="6614" marR="6614" marT="6614"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just" fontAlgn="ctr"/>
                      <a:endParaRPr sz="1250" b="1" i="0">
                        <a:solidFill>
                          <a:srgbClr val="000000"/>
                        </a:solidFill>
                        <a:latin typeface="Calibri" panose="020F0502020204030204"/>
                        <a:ea typeface="Calibri" panose="020F0502020204030204"/>
                      </a:endParaRPr>
                    </a:p>
                  </a:txBody>
                  <a:tcPr marL="6614" marR="6614" marT="6614"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lang="en-US" altLang="zh-CN"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solidFill>
                      <a:srgbClr val="FFFFFF"/>
                    </a:solidFill>
                  </a:tcPr>
                </a:tc>
                <a:tc>
                  <a:txBody>
                    <a:bodyPr/>
                    <a:p>
                      <a:pPr algn="l" fontAlgn="t"/>
                      <a:r>
                        <a:rPr lang="en-US" altLang="zh-CN" sz="1250" b="1" i="0">
                          <a:solidFill>
                            <a:srgbClr val="000000"/>
                          </a:solidFill>
                          <a:latin typeface="Calibri" panose="020F0502020204030204"/>
                          <a:ea typeface="Calibri" panose="020F0502020204030204"/>
                        </a:rPr>
                        <a:t>also to make it sustainable model and supply chain to be fixed </a:t>
                      </a:r>
                      <a:endParaRPr lang="en-US" altLang="zh-CN" sz="1250" b="1" i="0">
                        <a:solidFill>
                          <a:srgbClr val="000000"/>
                        </a:solidFill>
                        <a:latin typeface="Calibri" panose="020F0502020204030204"/>
                        <a:ea typeface="Calibri" panose="020F0502020204030204"/>
                      </a:endParaRPr>
                    </a:p>
                  </a:txBody>
                  <a:tcPr marL="6614" marR="6614" marT="6614" marB="0" anchor="t"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noFill/>
                  </a:tcPr>
                </a:tc>
              </a:tr>
            </a:tbl>
          </a:graphicData>
        </a:graphic>
      </p:graphicFrame>
      <p:pic>
        <p:nvPicPr>
          <p:cNvPr id="7" name="Image 333"/>
          <p:cNvPicPr/>
          <p:nvPr/>
        </p:nvPicPr>
        <p:blipFill>
          <a:blip r:embed="rId2" cstate="print"/>
          <a:stretch>
            <a:fillRect/>
          </a:stretch>
        </p:blipFill>
        <p:spPr>
          <a:xfrm>
            <a:off x="127000" y="3556000"/>
            <a:ext cx="3737504" cy="2990850"/>
          </a:xfrm>
          <a:prstGeom prst="rect">
            <a:avLst/>
          </a:prstGeom>
        </p:spPr>
      </p:pic>
      <p:pic>
        <p:nvPicPr>
          <p:cNvPr id="172862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810000" y="3619500"/>
            <a:ext cx="2843742" cy="2857500"/>
          </a:xfrm>
          <a:prstGeom prst="rect">
            <a:avLst/>
          </a:prstGeom>
          <a:noFill/>
          <a:ln>
            <a:noFill/>
          </a:ln>
        </p:spPr>
      </p:pic>
      <p:pic>
        <p:nvPicPr>
          <p:cNvPr id="52416458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655329" y="3619500"/>
            <a:ext cx="2700867" cy="2857500"/>
          </a:xfrm>
          <a:prstGeom prst="rect">
            <a:avLst/>
          </a:prstGeom>
          <a:noFill/>
          <a:ln>
            <a:noFill/>
          </a:ln>
        </p:spPr>
      </p:pic>
      <p:pic>
        <p:nvPicPr>
          <p:cNvPr id="27126219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9356196" y="3624792"/>
            <a:ext cx="2835275" cy="1481138"/>
          </a:xfrm>
          <a:prstGeom prst="rect">
            <a:avLst/>
          </a:prstGeom>
          <a:noFill/>
          <a:ln>
            <a:noFill/>
          </a:ln>
        </p:spPr>
      </p:pic>
      <p:pic>
        <p:nvPicPr>
          <p:cNvPr id="162478665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9358313" y="5105929"/>
            <a:ext cx="2834217" cy="139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294380" y="1774190"/>
            <a:ext cx="6096000" cy="276352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SOLID WASTE MANAGEMENT </a:t>
            </a:r>
            <a:endParaRPr lang="en-US" sz="2400" b="1" kern="2200" dirty="0">
              <a:solidFill>
                <a:srgbClr val="23313A"/>
              </a:solidFill>
              <a:latin typeface="Arial" panose="020B0604020202020204" pitchFamily="34" charset="0"/>
              <a:ea typeface="SimSun" panose="02010600030101010101" pitchFamily="2"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0" y="259715"/>
            <a:ext cx="5721350" cy="640715"/>
          </a:xfrm>
        </p:spPr>
        <p:txBody>
          <a:bodyPr wrap="square">
            <a:normAutofit fontScale="90000"/>
          </a:bodyPr>
          <a:p>
            <a:r>
              <a:rPr lang="en-US" sz="3555" b="1"/>
              <a:t>  </a:t>
            </a:r>
            <a:br>
              <a:rPr lang="en-US" sz="3555" b="1"/>
            </a:br>
            <a:r>
              <a:rPr lang="en-US" altLang="en-US" sz="3555" b="1"/>
              <a:t> SOLID WASTE MANAGEMENT</a:t>
            </a:r>
            <a:endParaRPr lang="en-US" altLang="en-US" sz="3555" b="1"/>
          </a:p>
        </p:txBody>
      </p:sp>
      <p:sp>
        <p:nvSpPr>
          <p:cNvPr id="3" name="Text Placeholder 2"/>
          <p:cNvSpPr>
            <a:spLocks noGrp="1"/>
          </p:cNvSpPr>
          <p:nvPr>
            <p:ph type="body" idx="1"/>
          </p:nvPr>
        </p:nvSpPr>
        <p:spPr>
          <a:xfrm>
            <a:off x="6159500" y="1397000"/>
            <a:ext cx="5912908" cy="3839633"/>
          </a:xfrm>
        </p:spPr>
        <p:txBody>
          <a:bodyPr>
            <a:noAutofit/>
          </a:bodyPr>
          <a:p>
            <a:pPr algn="l">
              <a:buClrTx/>
              <a:buSzTx/>
              <a:buFontTx/>
            </a:pPr>
            <a:r>
              <a:rPr lang="en-US" sz="2000" b="0">
                <a:solidFill>
                  <a:schemeClr val="tx1"/>
                </a:solidFill>
                <a:ea typeface="+mj-ea"/>
              </a:rPr>
              <a:t>PROJECT OBJECTIVE :</a:t>
            </a:r>
            <a:endParaRPr lang="en-US" sz="2000" b="0">
              <a:solidFill>
                <a:schemeClr val="tx1"/>
              </a:solidFill>
              <a:ea typeface="+mj-ea"/>
            </a:endParaRPr>
          </a:p>
          <a:p>
            <a:pPr algn="l">
              <a:buClrTx/>
              <a:buSzTx/>
              <a:buFontTx/>
            </a:pPr>
            <a:r>
              <a:rPr lang="en-US" altLang="en-US" sz="2000">
                <a:solidFill>
                  <a:schemeClr val="tx1"/>
                </a:solidFill>
                <a:ea typeface="+mj-ea"/>
              </a:rPr>
              <a:t>The underlying objectives of any waste management programmes will include:</a:t>
            </a:r>
            <a:endParaRPr lang="en-US" altLang="en-US" sz="2000">
              <a:solidFill>
                <a:schemeClr val="tx1"/>
              </a:solidFill>
              <a:ea typeface="+mj-ea"/>
            </a:endParaRPr>
          </a:p>
          <a:p>
            <a:pPr algn="l">
              <a:buClrTx/>
              <a:buSzTx/>
              <a:buFontTx/>
            </a:pPr>
            <a:endParaRPr lang="en-US" altLang="en-US" sz="2000">
              <a:solidFill>
                <a:schemeClr val="tx1"/>
              </a:solidFill>
              <a:ea typeface="+mj-ea"/>
            </a:endParaRPr>
          </a:p>
          <a:p>
            <a:pPr algn="l">
              <a:buClrTx/>
              <a:buSzTx/>
              <a:buFontTx/>
            </a:pPr>
            <a:r>
              <a:rPr lang="en-US" altLang="en-US" sz="2000">
                <a:solidFill>
                  <a:schemeClr val="tx1"/>
                </a:solidFill>
                <a:ea typeface="+mj-ea"/>
              </a:rPr>
              <a:t>To protect human health and improve quality of life among people living in the area</a:t>
            </a:r>
            <a:endParaRPr lang="en-US" altLang="en-US" sz="2000">
              <a:solidFill>
                <a:schemeClr val="tx1"/>
              </a:solidFill>
              <a:ea typeface="+mj-ea"/>
            </a:endParaRPr>
          </a:p>
          <a:p>
            <a:pPr algn="l">
              <a:buClrTx/>
              <a:buSzTx/>
              <a:buFontTx/>
            </a:pPr>
            <a:r>
              <a:rPr lang="en-US" altLang="en-US" sz="2000">
                <a:solidFill>
                  <a:schemeClr val="tx1"/>
                </a:solidFill>
                <a:ea typeface="+mj-ea"/>
              </a:rPr>
              <a:t>To reduce environment pollution and make the area clean</a:t>
            </a:r>
            <a:endParaRPr lang="en-US" altLang="en-US" sz="2000">
              <a:solidFill>
                <a:schemeClr val="tx1"/>
              </a:solidFill>
              <a:ea typeface="+mj-ea"/>
            </a:endParaRPr>
          </a:p>
          <a:p>
            <a:pPr algn="l">
              <a:buClrTx/>
              <a:buSzTx/>
              <a:buFontTx/>
            </a:pPr>
            <a:r>
              <a:rPr lang="en-US" altLang="en-US" sz="2000">
                <a:solidFill>
                  <a:schemeClr val="tx1"/>
                </a:solidFill>
                <a:ea typeface="+mj-ea"/>
              </a:rPr>
              <a:t>To promote recycling and reuse of both solid waste</a:t>
            </a:r>
            <a:endParaRPr lang="en-US" altLang="en-US" sz="2000">
              <a:solidFill>
                <a:schemeClr val="tx1"/>
              </a:solidFill>
              <a:ea typeface="+mj-ea"/>
            </a:endParaRPr>
          </a:p>
          <a:p>
            <a:pPr algn="l">
              <a:buClrTx/>
              <a:buSzTx/>
              <a:buFontTx/>
            </a:pPr>
            <a:r>
              <a:rPr lang="en-US" altLang="en-US" sz="2000">
                <a:solidFill>
                  <a:schemeClr val="tx1"/>
                </a:solidFill>
                <a:ea typeface="+mj-ea"/>
              </a:rPr>
              <a:t>To convert bio waste into energy for ensuring greater energy security at the community level to generate employment for the poor by offering new opportunities in waste management by adopting cost effective and environmentally sound solid waste treatment technologies.</a:t>
            </a:r>
            <a:endParaRPr lang="en-US" altLang="en-US" sz="2000">
              <a:solidFill>
                <a:schemeClr val="tx1"/>
              </a:solidFill>
              <a:ea typeface="+mj-ea"/>
            </a:endParaRPr>
          </a:p>
          <a:p>
            <a:pPr algn="l">
              <a:buClrTx/>
              <a:buSzTx/>
              <a:buFontTx/>
            </a:pPr>
            <a:endParaRPr lang="en-US" altLang="en-US" sz="2000">
              <a:solidFill>
                <a:schemeClr val="tx1"/>
              </a:solidFill>
              <a:ea typeface="+mj-ea"/>
            </a:endParaRPr>
          </a:p>
        </p:txBody>
      </p:sp>
      <p:sp>
        <p:nvSpPr>
          <p:cNvPr id="11" name="Text Box 10"/>
          <p:cNvSpPr txBox="1"/>
          <p:nvPr/>
        </p:nvSpPr>
        <p:spPr>
          <a:xfrm>
            <a:off x="127000" y="762000"/>
            <a:ext cx="5969000" cy="3048000"/>
          </a:xfrm>
          <a:prstGeom prst="rect">
            <a:avLst/>
          </a:prstGeom>
        </p:spPr>
        <p:txBody>
          <a:bodyPr wrap="square">
            <a:spAutoFit/>
          </a:bodyPr>
          <a:p>
            <a:pPr marL="0" indent="0">
              <a:spcBef>
                <a:spcPct val="0"/>
              </a:spcBef>
              <a:spcAft>
                <a:spcPts val="1800"/>
              </a:spcAft>
            </a:pPr>
            <a:r>
              <a:rPr lang="en-US" altLang="zh-CN" sz="1335" b="0" i="0">
                <a:solidFill>
                  <a:srgbClr val="272626"/>
                </a:solidFill>
                <a:latin typeface="Arial" panose="020B0604020202020204"/>
                <a:ea typeface="Arial" panose="020B0604020202020204"/>
              </a:rPr>
              <a:t>Solid waste management remains one of the most daunting environmental sanitation challenges facing the country today and it has continually remained at its lowest ebb despite huge investments in the sector.</a:t>
            </a:r>
            <a:endParaRPr lang="en-US" altLang="zh-CN" sz="1335" b="0" i="0">
              <a:solidFill>
                <a:srgbClr val="272626"/>
              </a:solidFill>
              <a:latin typeface="Arial" panose="020B0604020202020204"/>
              <a:ea typeface="Arial" panose="020B0604020202020204"/>
            </a:endParaRPr>
          </a:p>
          <a:p>
            <a:pPr marL="0" indent="0">
              <a:spcBef>
                <a:spcPct val="0"/>
              </a:spcBef>
              <a:spcAft>
                <a:spcPts val="1800"/>
              </a:spcAft>
            </a:pPr>
            <a:r>
              <a:rPr lang="en-US" altLang="zh-CN" sz="1335" b="0" i="0">
                <a:solidFill>
                  <a:srgbClr val="272626"/>
                </a:solidFill>
                <a:latin typeface="Arial" panose="020B0604020202020204"/>
                <a:ea typeface="Arial" panose="020B0604020202020204"/>
              </a:rPr>
              <a:t>Currently, as a result of industrialization and rapid population growth in many cities and towns, wastes are generated faster than they are collected, transported and disposed.</a:t>
            </a:r>
            <a:endParaRPr lang="en-US" altLang="zh-CN" sz="1335" b="0" i="0">
              <a:solidFill>
                <a:srgbClr val="272626"/>
              </a:solidFill>
              <a:latin typeface="Arial" panose="020B0604020202020204"/>
              <a:ea typeface="Arial" panose="020B0604020202020204"/>
            </a:endParaRPr>
          </a:p>
          <a:p>
            <a:pPr marL="0" indent="0">
              <a:spcBef>
                <a:spcPct val="0"/>
              </a:spcBef>
              <a:spcAft>
                <a:spcPts val="1800"/>
              </a:spcAft>
            </a:pPr>
            <a:r>
              <a:rPr lang="en-US" altLang="zh-CN" sz="1335" b="0" i="0">
                <a:solidFill>
                  <a:srgbClr val="272626"/>
                </a:solidFill>
                <a:latin typeface="Arial" panose="020B0604020202020204"/>
                <a:ea typeface="Arial" panose="020B0604020202020204"/>
              </a:rPr>
              <a:t>Solid waste management is the collection, transport, processing or disposal, managing and monitoring of solid waste materials.</a:t>
            </a:r>
            <a:endParaRPr lang="en-US" altLang="zh-CN" sz="1335" b="0" i="0">
              <a:solidFill>
                <a:srgbClr val="272626"/>
              </a:solidFill>
              <a:latin typeface="Arial" panose="020B0604020202020204"/>
              <a:ea typeface="Arial" panose="020B0604020202020204"/>
            </a:endParaRPr>
          </a:p>
          <a:p>
            <a:pPr marL="0" indent="0">
              <a:spcBef>
                <a:spcPct val="0"/>
              </a:spcBef>
              <a:spcAft>
                <a:spcPts val="1800"/>
              </a:spcAft>
            </a:pPr>
            <a:r>
              <a:rPr lang="en-US" altLang="zh-CN" sz="1335" b="0" i="0">
                <a:solidFill>
                  <a:srgbClr val="272626"/>
                </a:solidFill>
                <a:latin typeface="Arial" panose="020B0604020202020204"/>
                <a:ea typeface="Arial" panose="020B0604020202020204"/>
              </a:rPr>
              <a:t>The term usually relates to materials produced by human activity, and the process is generally undertaken to reduce their effect on health, the environment or aesthetics.</a:t>
            </a:r>
            <a:endParaRPr lang="en-US" altLang="zh-CN" sz="1335" b="0" i="0">
              <a:solidFill>
                <a:srgbClr val="272626"/>
              </a:solidFill>
              <a:latin typeface="Arial" panose="020B0604020202020204"/>
              <a:ea typeface="Arial" panose="020B0604020202020204"/>
            </a:endParaRPr>
          </a:p>
        </p:txBody>
      </p:sp>
      <p:sp>
        <p:nvSpPr>
          <p:cNvPr id="12" name="Text Box 11"/>
          <p:cNvSpPr txBox="1"/>
          <p:nvPr/>
        </p:nvSpPr>
        <p:spPr>
          <a:xfrm>
            <a:off x="127000" y="3746500"/>
            <a:ext cx="5942013" cy="2405380"/>
          </a:xfrm>
          <a:prstGeom prst="rect">
            <a:avLst/>
          </a:prstGeom>
        </p:spPr>
        <p:txBody>
          <a:bodyPr wrap="square">
            <a:spAutoFit/>
          </a:bodyPr>
          <a:p>
            <a:pPr marL="0" indent="0">
              <a:spcBef>
                <a:spcPct val="0"/>
              </a:spcBef>
              <a:spcAft>
                <a:spcPts val="1800"/>
              </a:spcAft>
            </a:pPr>
            <a:r>
              <a:rPr lang="en-US" altLang="zh-CN" sz="1335" b="0" i="0">
                <a:solidFill>
                  <a:srgbClr val="272626"/>
                </a:solidFill>
                <a:latin typeface="Arial" panose="020B0604020202020204"/>
                <a:ea typeface="Arial" panose="020B0604020202020204"/>
              </a:rPr>
              <a:t>Management of solid waste reduces or eliminates adverse impacts on the environment and human health and supports economic development and improved quality of life.</a:t>
            </a:r>
            <a:endParaRPr lang="en-US" altLang="zh-CN" sz="1335" b="0" i="0">
              <a:solidFill>
                <a:srgbClr val="272626"/>
              </a:solidFill>
              <a:latin typeface="Arial" panose="020B0604020202020204"/>
              <a:ea typeface="Arial" panose="020B0604020202020204"/>
            </a:endParaRPr>
          </a:p>
          <a:p>
            <a:pPr marL="0" indent="0">
              <a:spcBef>
                <a:spcPct val="0"/>
              </a:spcBef>
              <a:spcAft>
                <a:spcPts val="1800"/>
              </a:spcAft>
            </a:pPr>
            <a:r>
              <a:rPr lang="en-US" altLang="zh-CN" sz="1335" b="0" i="0">
                <a:solidFill>
                  <a:srgbClr val="272626"/>
                </a:solidFill>
                <a:latin typeface="Arial" panose="020B0604020202020204"/>
                <a:ea typeface="Arial" panose="020B0604020202020204"/>
              </a:rPr>
              <a:t>Solid waste management is a distinct practice from resource recovery which focuses on delaying the rate of consumption of natural resources.</a:t>
            </a:r>
            <a:endParaRPr lang="en-US" altLang="zh-CN" sz="1335" b="0" i="0">
              <a:solidFill>
                <a:srgbClr val="272626"/>
              </a:solidFill>
              <a:latin typeface="Arial" panose="020B0604020202020204"/>
              <a:ea typeface="Arial" panose="020B0604020202020204"/>
            </a:endParaRPr>
          </a:p>
          <a:p>
            <a:pPr marL="0" indent="0">
              <a:spcBef>
                <a:spcPct val="0"/>
              </a:spcBef>
              <a:spcAft>
                <a:spcPts val="1800"/>
              </a:spcAft>
            </a:pPr>
            <a:r>
              <a:rPr lang="en-US" altLang="zh-CN" sz="1335" b="0" i="0">
                <a:solidFill>
                  <a:srgbClr val="272626"/>
                </a:solidFill>
                <a:latin typeface="Arial" panose="020B0604020202020204"/>
                <a:ea typeface="Arial" panose="020B0604020202020204"/>
              </a:rPr>
              <a:t>The various processes involved in effectively managing waste for a municipality which include monitoring, collection, transport, processing, recycling and disposal shall be treated in detail in our subsequent discussions.</a:t>
            </a:r>
            <a:endParaRPr lang="en-US" altLang="zh-CN" sz="1335" b="0" i="0">
              <a:solidFill>
                <a:srgbClr val="272626"/>
              </a:solidFill>
              <a:latin typeface="Arial" panose="020B0604020202020204"/>
              <a:ea typeface="Arial" panose="020B0604020202020204"/>
            </a:endParaRPr>
          </a:p>
        </p:txBody>
      </p:sp>
      <p:sp>
        <p:nvSpPr>
          <p:cNvPr id="4" name="Text Box 3"/>
          <p:cNvSpPr txBox="1"/>
          <p:nvPr/>
        </p:nvSpPr>
        <p:spPr>
          <a:xfrm>
            <a:off x="127000" y="381000"/>
            <a:ext cx="6096000" cy="398780"/>
          </a:xfrm>
          <a:prstGeom prst="rect">
            <a:avLst/>
          </a:prstGeom>
          <a:noFill/>
        </p:spPr>
        <p:txBody>
          <a:bodyPr wrap="square" rtlCol="0" anchor="t">
            <a:spAutoFit/>
          </a:bodyPr>
          <a:p>
            <a:pPr algn="l">
              <a:buClrTx/>
              <a:buSzTx/>
              <a:buFontTx/>
            </a:pPr>
            <a:r>
              <a:rPr lang="en-US" sz="2000" b="1">
                <a:solidFill>
                  <a:srgbClr val="F2756E"/>
                </a:solidFill>
                <a:ea typeface="+mj-ea"/>
                <a:sym typeface="+mn-ea"/>
              </a:rPr>
              <a:t>FACTS:</a:t>
            </a:r>
            <a:endParaRPr lang="en-US" sz="2000" b="1">
              <a:solidFill>
                <a:srgbClr val="F2756E"/>
              </a:solidFill>
              <a:ea typeface="+mj-ea"/>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TO CREATE MODEL VILLAGE IN HANSOT BLOCK , GUJARAT- VARIOUS CSR PROJECTS ARE: </a:t>
            </a:r>
            <a:endParaRPr lang="en-US"/>
          </a:p>
        </p:txBody>
      </p:sp>
      <p:sp>
        <p:nvSpPr>
          <p:cNvPr id="3" name="Content Placeholder 2"/>
          <p:cNvSpPr>
            <a:spLocks noGrp="1"/>
          </p:cNvSpPr>
          <p:nvPr>
            <p:ph idx="1"/>
          </p:nvPr>
        </p:nvSpPr>
        <p:spPr/>
        <p:txBody>
          <a:bodyPr>
            <a:normAutofit fontScale="70000"/>
          </a:bodyPr>
          <a:p>
            <a:r>
              <a:rPr lang="en-US">
                <a:sym typeface="+mn-ea"/>
              </a:rPr>
              <a:t>Nurturing Nutrition : Nutrigarden  (Implemented)</a:t>
            </a:r>
            <a:endParaRPr lang="en-US">
              <a:sym typeface="+mn-ea"/>
            </a:endParaRPr>
          </a:p>
          <a:p>
            <a:r>
              <a:rPr lang="en-US">
                <a:sym typeface="+mn-ea"/>
              </a:rPr>
              <a:t>Microgreen</a:t>
            </a:r>
            <a:r>
              <a:rPr lang="en-US" altLang="en-US">
                <a:sym typeface="+mn-ea"/>
              </a:rPr>
              <a:t>: A super food (Implemented)</a:t>
            </a:r>
            <a:endParaRPr lang="en-US" altLang="en-US">
              <a:sym typeface="+mn-ea"/>
            </a:endParaRPr>
          </a:p>
          <a:p>
            <a:r>
              <a:rPr lang="en-US" altLang="en-US">
                <a:sym typeface="+mn-ea"/>
              </a:rPr>
              <a:t>Solid Waste Management and Grey Water Management </a:t>
            </a:r>
            <a:endParaRPr lang="en-US" altLang="en-US">
              <a:sym typeface="+mn-ea"/>
            </a:endParaRPr>
          </a:p>
          <a:p>
            <a:r>
              <a:rPr lang="en-US" altLang="en-US">
                <a:sym typeface="+mn-ea"/>
              </a:rPr>
              <a:t>Water Conservation through Rejuvenation of Pond with Participatory Community Engagement.</a:t>
            </a:r>
            <a:endParaRPr lang="en-US" altLang="en-US">
              <a:sym typeface="+mn-ea"/>
            </a:endParaRPr>
          </a:p>
          <a:p>
            <a:r>
              <a:rPr lang="en-US" altLang="en-US">
                <a:sym typeface="+mn-ea"/>
              </a:rPr>
              <a:t>Rain Water Harvesting </a:t>
            </a:r>
            <a:endParaRPr lang="en-US" altLang="en-US">
              <a:sym typeface="+mn-ea"/>
            </a:endParaRPr>
          </a:p>
          <a:p>
            <a:r>
              <a:rPr lang="en-US" altLang="en-US">
                <a:sym typeface="+mn-ea"/>
              </a:rPr>
              <a:t>Rural  forestation (Miyawaki forests Implemented)</a:t>
            </a:r>
            <a:endParaRPr lang="en-US" altLang="en-US">
              <a:sym typeface="+mn-ea"/>
            </a:endParaRPr>
          </a:p>
          <a:p>
            <a:r>
              <a:rPr lang="en-US" altLang="en-US">
                <a:sym typeface="+mn-ea"/>
              </a:rPr>
              <a:t>Polyhouse Farming</a:t>
            </a:r>
            <a:endParaRPr lang="en-US" altLang="en-US">
              <a:sym typeface="+mn-ea"/>
            </a:endParaRPr>
          </a:p>
          <a:p>
            <a:r>
              <a:rPr lang="en-US" altLang="en-US">
                <a:sym typeface="+mn-ea"/>
              </a:rPr>
              <a:t>Honey Bee farming </a:t>
            </a:r>
            <a:endParaRPr lang="en-US" altLang="en-US">
              <a:sym typeface="+mn-ea"/>
            </a:endParaRPr>
          </a:p>
          <a:p>
            <a:r>
              <a:rPr lang="en-US" altLang="en-US"/>
              <a:t>Safron farming </a:t>
            </a:r>
            <a:endParaRPr lang="en-US" altLang="en-US"/>
          </a:p>
          <a:p>
            <a:r>
              <a:rPr lang="en-US" altLang="en-US"/>
              <a:t>Feeding Bakery Waste to Dairy Cattle: A Sustainable Approach to Nutrition and Waste Management - to be planned</a:t>
            </a:r>
            <a:endParaRPr lang="en-US" altLang="en-US"/>
          </a:p>
          <a:p>
            <a:endParaRPr lang="en-US" altLang="en-US"/>
          </a:p>
          <a:p>
            <a:endParaRPr lang="en-US" kern="2200" dirty="0">
              <a:solidFill>
                <a:srgbClr val="23313A"/>
              </a:solidFill>
              <a:effectLst/>
              <a:latin typeface="Arial" panose="020B0604020202020204" pitchFamily="34" charset="0"/>
              <a:ea typeface="SimSun" panose="02010600030101010101" pitchFamily="2" charset="-122"/>
            </a:endParaRPr>
          </a:p>
          <a:p>
            <a:endParaRPr lang="en-US" kern="2200" dirty="0">
              <a:solidFill>
                <a:srgbClr val="23313A"/>
              </a:solidFill>
              <a:effectLst/>
              <a:latin typeface="Arial" panose="020B0604020202020204" pitchFamily="34" charset="0"/>
              <a:ea typeface="SimSun" panose="02010600030101010101" pitchFamily="2" charset="-122"/>
            </a:endParaRPr>
          </a:p>
          <a:p>
            <a:endParaRPr lang="en-US" altLang="en-US"/>
          </a:p>
          <a:p>
            <a:endParaRPr lang="en-US">
              <a:sym typeface="+mn-ea"/>
            </a:endParaRPr>
          </a:p>
          <a:p>
            <a:endParaRPr lang="en-US"/>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59500" y="641985"/>
            <a:ext cx="5828665" cy="640715"/>
          </a:xfrm>
        </p:spPr>
        <p:txBody>
          <a:bodyPr wrap="square">
            <a:normAutofit fontScale="90000"/>
          </a:bodyPr>
          <a:p>
            <a:br>
              <a:rPr lang="en-US" sz="4000">
                <a:sym typeface="+mn-ea"/>
              </a:rPr>
            </a:br>
            <a:r>
              <a:rPr lang="en-US" altLang="en-US" sz="4000">
                <a:sym typeface="+mn-ea"/>
              </a:rPr>
              <a:t> SOLID WASTE MANAGEMENT</a:t>
            </a:r>
            <a:endParaRPr lang="en-US" sz="4000"/>
          </a:p>
        </p:txBody>
      </p:sp>
      <p:sp>
        <p:nvSpPr>
          <p:cNvPr id="3" name="Text Placeholder 2"/>
          <p:cNvSpPr>
            <a:spLocks noGrp="1"/>
          </p:cNvSpPr>
          <p:nvPr>
            <p:ph type="body" idx="1"/>
          </p:nvPr>
        </p:nvSpPr>
        <p:spPr>
          <a:xfrm>
            <a:off x="6095683" y="1643380"/>
            <a:ext cx="6018213" cy="3416300"/>
          </a:xfrm>
        </p:spPr>
        <p:txBody>
          <a:bodyPr wrap="square">
            <a:noAutofit/>
          </a:bodyPr>
          <a:p>
            <a:r>
              <a:rPr lang="en-US" altLang="en-US" sz="2000"/>
              <a:t>Types of Waste </a:t>
            </a:r>
            <a:endParaRPr lang="en-US" altLang="en-US" sz="2000"/>
          </a:p>
          <a:p>
            <a:r>
              <a:rPr lang="en-US" altLang="en-US" sz="2000" b="0"/>
              <a:t>The rapid pace of economic development has led to an improved standard of living worldwide. This, in turn, has resulted in increased material consumption and subsequently, higher waste generation. Solid waste materials generated, particularly in urban areas, include:</a:t>
            </a:r>
            <a:endParaRPr lang="en-US" altLang="en-US" sz="2000" b="0"/>
          </a:p>
          <a:p>
            <a:r>
              <a:rPr lang="en-US" altLang="en-US" sz="2000" b="0"/>
              <a:t>Organic waste</a:t>
            </a:r>
            <a:endParaRPr lang="en-US" altLang="en-US" sz="2000" b="0"/>
          </a:p>
          <a:p>
            <a:r>
              <a:rPr lang="en-US" altLang="en-US" sz="2000" b="0"/>
              <a:t>Plastic waste</a:t>
            </a:r>
            <a:endParaRPr lang="en-US" altLang="en-US" sz="2000" b="0"/>
          </a:p>
          <a:p>
            <a:r>
              <a:rPr lang="en-US" altLang="en-US" sz="2000" b="0"/>
              <a:t>Metal waste materials</a:t>
            </a:r>
            <a:endParaRPr lang="en-US" altLang="en-US" sz="2000" b="0"/>
          </a:p>
          <a:p>
            <a:r>
              <a:rPr lang="en-US" altLang="en-US" sz="2000" b="0"/>
              <a:t>Glass waste materials</a:t>
            </a:r>
            <a:endParaRPr lang="en-US" altLang="en-US" sz="2000" b="0"/>
          </a:p>
          <a:p>
            <a:r>
              <a:rPr lang="en-US" altLang="en-US" sz="2000" b="0"/>
              <a:t>Paper waste materials</a:t>
            </a:r>
            <a:endParaRPr lang="en-US" altLang="en-US" sz="2000" b="0"/>
          </a:p>
          <a:p>
            <a:r>
              <a:rPr lang="en-US" altLang="en-US" sz="2000" b="0"/>
              <a:t>Electronic waste</a:t>
            </a:r>
            <a:endParaRPr lang="en-US" altLang="en-US" sz="2000" b="0"/>
          </a:p>
          <a:p>
            <a:endParaRPr lang="en-US" altLang="en-US" sz="2000" b="0"/>
          </a:p>
        </p:txBody>
      </p:sp>
      <p:sp>
        <p:nvSpPr>
          <p:cNvPr id="4" name="Text Box 3"/>
          <p:cNvSpPr txBox="1"/>
          <p:nvPr/>
        </p:nvSpPr>
        <p:spPr>
          <a:xfrm>
            <a:off x="16933" y="381000"/>
            <a:ext cx="6235700" cy="5648325"/>
          </a:xfrm>
          <a:prstGeom prst="rect">
            <a:avLst/>
          </a:prstGeom>
          <a:noFill/>
        </p:spPr>
        <p:txBody>
          <a:bodyPr wrap="square" rtlCol="0" anchor="t">
            <a:spAutoFit/>
          </a:bodyPr>
          <a:p>
            <a:r>
              <a:rPr lang="en-US" altLang="en-US" sz="1335" b="1"/>
              <a:t>Waste Management Process</a:t>
            </a:r>
            <a:endParaRPr lang="en-US" altLang="en-US" sz="1335" b="1"/>
          </a:p>
          <a:p>
            <a:r>
              <a:rPr lang="en-US" altLang="en-US" sz="1335"/>
              <a:t>Ensuring Environmental Health and Resource Recovery. Waste management encompasses the collection, transportation, processing, recycling, or disposal of materials generated through human activity. This process is primarily aimed at mitigating their impact on both human health and the environment. Additionally, waste management strives to extract valuable resources from these materials. It covers a wide range of substances, including solid, liquid, gaseous, and radioactive, each requiring specialized methods and expertise for proper handling.</a:t>
            </a:r>
            <a:endParaRPr lang="en-US" altLang="en-US" sz="1335"/>
          </a:p>
          <a:p>
            <a:endParaRPr lang="en-US" altLang="en-US" sz="1335"/>
          </a:p>
          <a:p>
            <a:r>
              <a:rPr lang="en-US" altLang="en-US" sz="1335"/>
              <a:t>Studies have shown that waste management practices vary depending on factors like a nation’s level of development, urban or rural settings, and whether the waste is generated by residential or industrial sources. Typically, local government authorities oversee the management of non-hazardous waste from homes and institutions in metropolitan areas, while generators of non-hazardous commercial and industrial waste usually handle its management.</a:t>
            </a:r>
            <a:endParaRPr lang="en-US" altLang="en-US" sz="1335"/>
          </a:p>
          <a:p>
            <a:endParaRPr lang="en-US" altLang="en-US" sz="1335"/>
          </a:p>
          <a:p>
            <a:r>
              <a:rPr lang="en-US" altLang="en-US" sz="1335"/>
              <a:t>An efficient waste management system plays a crucial role in ensuring the smooth operation of various interconnected systems. These systems are vital for tasks such as waste containment and leachate management. Without regular examination, maintenance, improvement, and assessment of the components of a waste management system, even the most well-designed unit may not function optimally.</a:t>
            </a:r>
            <a:endParaRPr lang="en-US" altLang="en-US" sz="1335"/>
          </a:p>
          <a:p>
            <a:endParaRPr lang="en-US" altLang="en-US" sz="1335"/>
          </a:p>
          <a:p>
            <a:r>
              <a:rPr lang="en-US" altLang="en-US" sz="1335"/>
              <a:t>Effective implementation of a waste management system can lead to reduced costs in both the short and long term, provide protection for workers and local communities, and foster positive community relations. Furthermore, a successful waste management system necessitates the establishment of procedures for monitoring performance and tracking progress towards clearly defined environmental objectives.</a:t>
            </a:r>
            <a:endParaRPr lang="en-US" sz="1335"/>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029325" y="1059180"/>
            <a:ext cx="6096000" cy="5077460"/>
          </a:xfrm>
          <a:prstGeom prst="rect">
            <a:avLst/>
          </a:prstGeom>
          <a:noFill/>
        </p:spPr>
        <p:txBody>
          <a:bodyPr wrap="square" rtlCol="0" anchor="t">
            <a:spAutoFit/>
          </a:bodyPr>
          <a:p>
            <a:r>
              <a:rPr lang="en-US" altLang="en-US"/>
              <a:t>Objective of Waste Management</a:t>
            </a:r>
            <a:endParaRPr lang="en-US" altLang="en-US"/>
          </a:p>
          <a:p>
            <a:r>
              <a:rPr lang="en-US" altLang="en-US"/>
              <a:t>The primary aim of waste management is to reduce waste generation, ultimately striving for an ideal system. Conversely, resource management seeks to maximize the efficient use of available resources. Both waste and resource management share a common objective: the optimal utilization of resources to enhance system efficiency and growth. However, their approaches differ (Arora, 2004).</a:t>
            </a:r>
            <a:endParaRPr lang="en-US" altLang="en-US"/>
          </a:p>
          <a:p>
            <a:endParaRPr lang="en-US" altLang="en-US"/>
          </a:p>
          <a:p>
            <a:r>
              <a:rPr lang="en-US" altLang="en-US"/>
              <a:t>To accomplish this objective, it is crucial to:</a:t>
            </a:r>
            <a:endParaRPr lang="en-US" altLang="en-US"/>
          </a:p>
          <a:p>
            <a:endParaRPr lang="en-US" altLang="en-US"/>
          </a:p>
          <a:p>
            <a:r>
              <a:rPr lang="en-US" altLang="en-US"/>
              <a:t>Prevent the generation of waste.</a:t>
            </a:r>
            <a:endParaRPr lang="en-US" altLang="en-US"/>
          </a:p>
          <a:p>
            <a:r>
              <a:rPr lang="en-US" altLang="en-US"/>
              <a:t>Encourage the reuse of waste.</a:t>
            </a:r>
            <a:endParaRPr lang="en-US" altLang="en-US"/>
          </a:p>
          <a:p>
            <a:r>
              <a:rPr lang="en-US" altLang="en-US"/>
              <a:t>Support the biological recovery and material recycling of waste.</a:t>
            </a:r>
            <a:endParaRPr lang="en-US" altLang="en-US"/>
          </a:p>
          <a:p>
            <a:r>
              <a:rPr lang="en-US" altLang="en-US"/>
              <a:t>Promote the energy utilization of waste that isn’t suitable for recycling.</a:t>
            </a:r>
            <a:endParaRPr lang="en-US" altLang="en-US"/>
          </a:p>
          <a:p>
            <a:r>
              <a:rPr lang="en-US" altLang="en-US"/>
              <a:t>Ensure that the treatment and disposal of waste do not result in any harmful impacts</a:t>
            </a:r>
            <a:endParaRPr lang="en-US"/>
          </a:p>
        </p:txBody>
      </p:sp>
      <p:pic>
        <p:nvPicPr>
          <p:cNvPr id="7" name="Picture 6"/>
          <p:cNvPicPr>
            <a:picLocks noChangeAspect="1"/>
          </p:cNvPicPr>
          <p:nvPr/>
        </p:nvPicPr>
        <p:blipFill>
          <a:blip r:embed="rId1"/>
          <a:stretch>
            <a:fillRect/>
          </a:stretch>
        </p:blipFill>
        <p:spPr>
          <a:xfrm>
            <a:off x="0" y="381000"/>
            <a:ext cx="6091767" cy="6095471"/>
          </a:xfrm>
          <a:prstGeom prst="rect">
            <a:avLst/>
          </a:prstGeom>
        </p:spPr>
      </p:pic>
      <p:sp>
        <p:nvSpPr>
          <p:cNvPr id="4" name="Title 1"/>
          <p:cNvSpPr>
            <a:spLocks noGrp="1"/>
          </p:cNvSpPr>
          <p:nvPr/>
        </p:nvSpPr>
        <p:spPr>
          <a:xfrm>
            <a:off x="6029325" y="381000"/>
            <a:ext cx="4893204" cy="320675"/>
          </a:xfrm>
          <a:prstGeom prst="rect">
            <a:avLst/>
          </a:prstGeom>
        </p:spPr>
        <p:txBody>
          <a:bodyPr wrap="square" lIns="0" tIns="0" rIns="0" bIns="0">
            <a:spAutoFit/>
          </a:bodyPr>
          <a:lstStyle>
            <a:lvl1pPr>
              <a:defRPr sz="2500" b="0" i="0">
                <a:solidFill>
                  <a:srgbClr val="F2756E"/>
                </a:solidFill>
                <a:latin typeface="Trebuchet MS" panose="020B0603020202020204"/>
                <a:ea typeface="+mj-ea"/>
                <a:cs typeface="Trebuchet MS" panose="020B0603020202020204"/>
              </a:defRPr>
            </a:lvl1pPr>
          </a:lstStyle>
          <a:p>
            <a:r>
              <a:rPr lang="en-US" altLang="en-US" sz="2085">
                <a:solidFill>
                  <a:schemeClr val="tx1"/>
                </a:solidFill>
                <a:sym typeface="+mn-ea"/>
              </a:rPr>
              <a:t> SOLID WASTE MANAGEMENT</a:t>
            </a:r>
            <a:endParaRPr lang="en-US" altLang="en-US" sz="2085">
              <a:solidFill>
                <a:schemeClr val="tx1"/>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223000" y="635000"/>
            <a:ext cx="4206875" cy="320146"/>
          </a:xfrm>
        </p:spPr>
        <p:txBody>
          <a:bodyPr wrap="square">
            <a:normAutofit fontScale="90000"/>
          </a:bodyPr>
          <a:p>
            <a:r>
              <a:rPr lang="en-US" altLang="zh-CN" b="1">
                <a:solidFill>
                  <a:srgbClr val="333333"/>
                </a:solidFill>
                <a:latin typeface="Segoe UI" panose="020B0502040204020203"/>
                <a:ea typeface="Times New Roman" panose="02020603050405020304"/>
                <a:sym typeface="+mn-ea"/>
              </a:rPr>
              <a:t>BACK GROUND OF STUDY</a:t>
            </a:r>
            <a:endParaRPr lang="en-US"/>
          </a:p>
        </p:txBody>
      </p:sp>
      <p:sp>
        <p:nvSpPr>
          <p:cNvPr id="4" name="Text Box 3"/>
          <p:cNvSpPr txBox="1"/>
          <p:nvPr/>
        </p:nvSpPr>
        <p:spPr>
          <a:xfrm>
            <a:off x="0" y="381000"/>
            <a:ext cx="6096000" cy="6092825"/>
          </a:xfrm>
          <a:prstGeom prst="rect">
            <a:avLst/>
          </a:prstGeom>
        </p:spPr>
        <p:txBody>
          <a:bodyPr wrap="square">
            <a:spAutoFit/>
          </a:bodyPr>
          <a:p>
            <a:pPr marL="0" indent="0" algn="l" defTabSz="266700">
              <a:spcBef>
                <a:spcPct val="0"/>
              </a:spcBef>
              <a:spcAft>
                <a:spcPct val="0"/>
              </a:spcAft>
            </a:pPr>
            <a:r>
              <a:rPr lang="en-US" altLang="zh-CN" sz="1500" b="1">
                <a:latin typeface="Palatino Linotype" panose="02040502050505030304"/>
                <a:ea typeface="Times New Roman" panose="02020603050405020304"/>
              </a:rPr>
              <a:t>PROJECT  AIM :Solid waste management at Utaraj and Alva village.</a:t>
            </a:r>
            <a:endParaRPr lang="en-US" altLang="zh-CN" sz="1500" b="1">
              <a:latin typeface="Palatino Linotype" panose="02040502050505030304"/>
              <a:ea typeface="Times New Roman" panose="02020603050405020304"/>
            </a:endParaRPr>
          </a:p>
          <a:p>
            <a:pPr marL="0" indent="0" algn="l" defTabSz="266700">
              <a:spcBef>
                <a:spcPct val="0"/>
              </a:spcBef>
              <a:spcAft>
                <a:spcPct val="0"/>
              </a:spcAft>
            </a:pPr>
            <a:endParaRPr lang="en-US" altLang="zh-CN" sz="1500" b="1">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The broad objectives of the SURVEY Report are to determine a technically and economically viable solid waste management project for the Hansot Taluka and study detail as below.</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b="1" i="1" u="sng">
                <a:solidFill>
                  <a:srgbClr val="333333"/>
                </a:solidFill>
                <a:latin typeface="Segoe UI" panose="020B0502040204020203"/>
                <a:ea typeface="Times New Roman" panose="02020603050405020304"/>
              </a:rPr>
              <a:t>The ultimate goal to be zero waste in village thru adoption of home composting and recycle of waste.</a:t>
            </a:r>
            <a:endParaRPr lang="en-US" altLang="zh-CN" sz="1500" b="1" i="1" u="sng">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500" b="1" i="1" u="sng">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Following are the specific objectives:</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(i) To devise a system for effective and efficient method of (Municipal Solid Waste or domestic Solid waste) MSW disposal.</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(ii) To assess Project feasibility</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(iii) To assess Environment Impact Assessment of the Project</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(iv) Cost Estimate</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(v) To prepare operational plan</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(vi) Organizational and Financial Studies</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(vii) Training and Capacity Building</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Scope &amp; Limitations of the study</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The study is initially limited to Hansot Taluka under 3 villages. These are  </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Utaraj</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Kalam</a:t>
            </a:r>
            <a:endParaRPr lang="en-US" altLang="zh-CN" sz="1500">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500">
                <a:solidFill>
                  <a:srgbClr val="333333"/>
                </a:solidFill>
                <a:latin typeface="Segoe UI" panose="020B0502040204020203"/>
                <a:ea typeface="Times New Roman" panose="02020603050405020304"/>
              </a:rPr>
              <a:t>Alva</a:t>
            </a:r>
            <a:endParaRPr lang="en-US" altLang="zh-CN" sz="1500">
              <a:solidFill>
                <a:srgbClr val="333333"/>
              </a:solidFill>
              <a:latin typeface="Segoe UI" panose="020B0502040204020203"/>
              <a:ea typeface="Times New Roman" panose="02020603050405020304"/>
            </a:endParaRPr>
          </a:p>
        </p:txBody>
      </p:sp>
      <p:sp>
        <p:nvSpPr>
          <p:cNvPr id="5" name="Text Box 4"/>
          <p:cNvSpPr txBox="1"/>
          <p:nvPr/>
        </p:nvSpPr>
        <p:spPr>
          <a:xfrm>
            <a:off x="6096000" y="381000"/>
            <a:ext cx="6035146" cy="6057900"/>
          </a:xfrm>
          <a:prstGeom prst="rect">
            <a:avLst/>
          </a:prstGeom>
        </p:spPr>
        <p:txBody>
          <a:bodyPr wrap="square">
            <a:noAutofit/>
          </a:bodyPr>
          <a:p>
            <a:pPr marL="0" indent="0" algn="l" defTabSz="266700">
              <a:spcBef>
                <a:spcPct val="0"/>
              </a:spcBef>
              <a:spcAft>
                <a:spcPct val="0"/>
              </a:spcAft>
            </a:pPr>
            <a:endParaRPr lang="en-US" altLang="zh-CN" sz="1335" b="1">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335" b="1">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335">
                <a:solidFill>
                  <a:srgbClr val="333333"/>
                </a:solidFill>
                <a:latin typeface="Segoe UI" panose="020B0502040204020203"/>
                <a:ea typeface="Times New Roman" panose="02020603050405020304"/>
              </a:rPr>
              <a:t>As per the report released by government of India , It is projected that by the year 2031the MSW generation shall increase to 165 million tons and to 436 million tons by 2050.</a:t>
            </a: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335">
                <a:solidFill>
                  <a:srgbClr val="333333"/>
                </a:solidFill>
                <a:latin typeface="Segoe UI" panose="020B0502040204020203"/>
                <a:ea typeface="Times New Roman" panose="02020603050405020304"/>
              </a:rPr>
              <a:t>Increasing population, volume, and complex nature of generated solid waste, improper implementation of existing rules, failure of waste disposal techniques, limitation of funds and infrastructure are the common causes of unsustainable solid waste management in many countries of the world including India. Further, traditional beliefs and approaches such as “out of sight, out of mind,” “not in my backyard (NIMBY)” and “flame, flush or fling” even towards the generated solid waste results in an unsustainable society which hinders sustainability. </a:t>
            </a: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335">
                <a:solidFill>
                  <a:srgbClr val="333333"/>
                </a:solidFill>
                <a:latin typeface="Segoe UI" panose="020B0502040204020203"/>
                <a:ea typeface="Times New Roman" panose="02020603050405020304"/>
              </a:rPr>
              <a:t>A management system from generation up to final disposal of wastes in an environment friendly, economically affordable, and socially acceptable way is termed “Sustainable.” According to the Indian Planning Commission report of 2014, if effectively managed, the unused MSW will generate about 439 MW of power, 1.3 million m3 of biogas/day, or 72 MW of electricity from biogas and 5.4 million metric tonnes of compost annually. Many times improper use and ineffectiveness of different available techniques of harnessing energy and wealth from the wastes cause more environmental costs than economic gains. </a:t>
            </a:r>
            <a:endParaRPr lang="en-US" altLang="zh-CN" sz="133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335">
                <a:solidFill>
                  <a:srgbClr val="333333"/>
                </a:solidFill>
                <a:latin typeface="Segoe UI" panose="020B0502040204020203"/>
                <a:ea typeface="Times New Roman" panose="02020603050405020304"/>
              </a:rPr>
              <a:t>“Municipal solid waste is defined to include refuse from households, non-hazardous solid waste from industrial and commercial establishments, refuse from institutions, market waste, yard waste and street sweeping, etc. </a:t>
            </a:r>
            <a:endParaRPr lang="en-US" altLang="zh-CN" sz="1335">
              <a:solidFill>
                <a:srgbClr val="333333"/>
              </a:solidFill>
              <a:latin typeface="Segoe UI" panose="020B0502040204020203"/>
              <a:ea typeface="Times New Roman" panose="020206030504050203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159500" y="762000"/>
            <a:ext cx="5422265" cy="320040"/>
          </a:xfrm>
        </p:spPr>
        <p:txBody>
          <a:bodyPr>
            <a:normAutofit fontScale="90000"/>
          </a:bodyPr>
          <a:p>
            <a:r>
              <a:rPr lang="en-US"/>
              <a:t>BACKGROUND ANALYSIS </a:t>
            </a:r>
            <a:endParaRPr lang="en-US"/>
          </a:p>
        </p:txBody>
      </p:sp>
      <p:sp>
        <p:nvSpPr>
          <p:cNvPr id="4" name="Text Box 3"/>
          <p:cNvSpPr txBox="1"/>
          <p:nvPr/>
        </p:nvSpPr>
        <p:spPr>
          <a:xfrm>
            <a:off x="6096529" y="1206500"/>
            <a:ext cx="6095471" cy="7676621"/>
          </a:xfrm>
          <a:prstGeom prst="rect">
            <a:avLst/>
          </a:prstGeom>
        </p:spPr>
        <p:txBody>
          <a:bodyPr>
            <a:noAutofit/>
          </a:bodyPr>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Accordingly, waste management should be an integrated affair, which shall include:</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1)Minimizing waste,</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2)Maximizing environmentally sound waste re - use and recycling</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3)Promoting environmentally sound waste disposal and treatment and</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4)Extending the coverage of waste management services</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The stages involved in SWM are primarily as follows:</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1)Primary collection of solid waste from household levels</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2)Primary transportation to municipal waste bins and collection points,</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3)Secondary transportation of garbage from municipal bins to disposal sites, and Actual disposal of the waste.</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There is a stage between the collection and disposal of solid waste, that is, resource recovery or segregation of degradable and recyclable materials in the garbage and actual recycling. In Hansot and nearby village no separation of garbage between degradable and non – degradable items and recycling taken up at the municipal level. This is so not only because it is uneconomical. since only 13 to 20 % of municipal waste is recyclable the remaining 80-85% is compost but in case of Hansot and nearby village 80 – 85% plastic, paper etc for recycle and around 20% is domestic waste for composting. In most cases however, secondary waste collection is not being done adequately. On an average, 20 to 30 per cent of the total waste generated remains uncollected, creating Environmental hazards in urban settlements.</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r>
              <a:rPr lang="en-US" altLang="zh-CN" sz="1165">
                <a:solidFill>
                  <a:srgbClr val="333333"/>
                </a:solidFill>
                <a:latin typeface="Segoe UI" panose="020B0502040204020203"/>
                <a:ea typeface="Times New Roman" panose="02020603050405020304"/>
              </a:rPr>
              <a:t>Now a day due to increase in the environmental concern, emphasis is laid on recycling and reuse of domestic garbage is gaining momentum. The municipalities and municipal corporations themselves are unable to take up such projects of collection, segregation, and recycling or composting in an integrated manner because of the high costs involved. Here the opportunity to define a sustainable model for complete Solid waste management and create livelihood thru wealth generation. Many private agencies are now providing these services to the Municipalities or are independently running some projects for waste collection, segregation, recycling and composting or even bio-gas generation.</a:t>
            </a:r>
            <a:endParaRPr lang="en-US" altLang="zh-CN" sz="1165">
              <a:solidFill>
                <a:srgbClr val="333333"/>
              </a:solidFill>
              <a:latin typeface="Segoe UI" panose="020B0502040204020203"/>
              <a:ea typeface="Times New Roman" panose="02020603050405020304"/>
            </a:endParaRPr>
          </a:p>
          <a:p>
            <a:pPr marL="0" indent="0" algn="l" defTabSz="266700">
              <a:spcBef>
                <a:spcPct val="0"/>
              </a:spcBef>
              <a:spcAft>
                <a:spcPct val="0"/>
              </a:spcAft>
            </a:pPr>
            <a:endParaRPr lang="en-US" altLang="zh-CN" sz="1165">
              <a:solidFill>
                <a:srgbClr val="333333"/>
              </a:solidFill>
              <a:latin typeface="Segoe UI" panose="020B0502040204020203"/>
              <a:ea typeface="Times New Roman" panose="02020603050405020304"/>
            </a:endParaRPr>
          </a:p>
        </p:txBody>
      </p:sp>
      <p:pic>
        <p:nvPicPr>
          <p:cNvPr id="21" name="Picture 20"/>
          <p:cNvPicPr>
            <a:picLocks noChangeAspect="1"/>
          </p:cNvPicPr>
          <p:nvPr/>
        </p:nvPicPr>
        <p:blipFill>
          <a:blip r:embed="rId1"/>
          <a:stretch>
            <a:fillRect/>
          </a:stretch>
        </p:blipFill>
        <p:spPr>
          <a:xfrm>
            <a:off x="63500" y="508000"/>
            <a:ext cx="5689600" cy="58044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0" y="508000"/>
            <a:ext cx="6096000" cy="5829300"/>
          </a:xfrm>
          <a:prstGeom prst="rect">
            <a:avLst/>
          </a:prstGeom>
        </p:spPr>
      </p:pic>
      <p:sp>
        <p:nvSpPr>
          <p:cNvPr id="5" name="Text Box 4"/>
          <p:cNvSpPr txBox="1"/>
          <p:nvPr/>
        </p:nvSpPr>
        <p:spPr>
          <a:xfrm>
            <a:off x="4037330" y="222885"/>
            <a:ext cx="8599805" cy="6191885"/>
          </a:xfrm>
          <a:prstGeom prst="rect">
            <a:avLst/>
          </a:prstGeom>
        </p:spPr>
        <p:txBody>
          <a:bodyPr wrap="square">
            <a:noAutofit/>
          </a:bodyPr>
          <a:p>
            <a:pPr marL="0" indent="0" algn="l" defTabSz="266700" fontAlgn="base">
              <a:lnSpc>
                <a:spcPts val="2025"/>
              </a:lnSpc>
              <a:spcBef>
                <a:spcPts val="1500"/>
              </a:spcBef>
              <a:spcAft>
                <a:spcPts val="1500"/>
              </a:spcAft>
            </a:pPr>
            <a:r>
              <a:rPr kumimoji="0" lang="en-US" sz="2000" b="1" i="0" u="none" strike="noStrike" kern="0" cap="none" spc="0" normalizeH="0" baseline="0" noProof="1">
                <a:solidFill>
                  <a:schemeClr val="tx1"/>
                </a:solidFill>
                <a:latin typeface="Trebuchet MS" panose="020B0603020202020204"/>
                <a:ea typeface="+mj-ea"/>
                <a:cs typeface="Trebuchet MS" panose="020B0603020202020204"/>
              </a:rPr>
              <a:t>PRESENT SITUATION / INFRASTRUCTURE FOR SWM</a:t>
            </a:r>
            <a:endParaRPr kumimoji="0" lang="en-US" sz="2000" b="1" i="0" u="none" strike="noStrike" kern="0" cap="none" spc="0" normalizeH="0" baseline="0" noProof="1">
              <a:solidFill>
                <a:schemeClr val="tx1"/>
              </a:solidFill>
              <a:latin typeface="Trebuchet MS" panose="020B0603020202020204"/>
              <a:ea typeface="+mj-ea"/>
              <a:cs typeface="Trebuchet MS" panose="020B0603020202020204"/>
            </a:endParaRPr>
          </a:p>
          <a:p>
            <a:pPr marL="0" indent="0" algn="l" defTabSz="266700" fontAlgn="base">
              <a:lnSpc>
                <a:spcPts val="2025"/>
              </a:lnSpc>
              <a:spcBef>
                <a:spcPts val="1500"/>
              </a:spcBef>
              <a:spcAft>
                <a:spcPts val="1500"/>
              </a:spcAft>
            </a:pPr>
            <a:r>
              <a:rPr lang="en-US" altLang="zh-CN" sz="1000">
                <a:solidFill>
                  <a:srgbClr val="333333"/>
                </a:solidFill>
                <a:latin typeface="Segoe UI" panose="020B0502040204020203"/>
                <a:ea typeface="Times New Roman" panose="02020603050405020304"/>
              </a:rPr>
              <a:t>1. </a:t>
            </a:r>
            <a:r>
              <a:rPr lang="en-US" altLang="zh-CN">
                <a:solidFill>
                  <a:srgbClr val="333333"/>
                </a:solidFill>
                <a:latin typeface="Segoe UI" panose="020B0502040204020203"/>
                <a:ea typeface="Times New Roman" panose="02020603050405020304"/>
              </a:rPr>
              <a:t>Dustbin provided to a individual houses in Utaraj  and Kalama. 2. Tractor    provided in Utaraj only for collection from door to door </a:t>
            </a:r>
            <a:endParaRPr lang="en-US" altLang="zh-CN">
              <a:solidFill>
                <a:srgbClr val="333333"/>
              </a:solidFill>
              <a:latin typeface="Segoe UI" panose="020B0502040204020203"/>
              <a:ea typeface="Times New Roman" panose="02020603050405020304"/>
            </a:endParaRPr>
          </a:p>
          <a:p>
            <a:pPr marL="0" indent="0" algn="l" defTabSz="266700" fontAlgn="base">
              <a:lnSpc>
                <a:spcPts val="2025"/>
              </a:lnSpc>
              <a:spcBef>
                <a:spcPts val="1500"/>
              </a:spcBef>
              <a:spcAft>
                <a:spcPts val="1500"/>
              </a:spcAft>
            </a:pPr>
            <a:r>
              <a:rPr lang="en-US" altLang="zh-CN">
                <a:solidFill>
                  <a:srgbClr val="333333"/>
                </a:solidFill>
                <a:latin typeface="Segoe UI" panose="020B0502040204020203"/>
                <a:ea typeface="Times New Roman" panose="02020603050405020304"/>
              </a:rPr>
              <a:t>3. No segregation is going on . 4. Garbage scattered many places even disposal place is available </a:t>
            </a:r>
            <a:endParaRPr lang="en-US" altLang="zh-CN">
              <a:solidFill>
                <a:srgbClr val="333333"/>
              </a:solidFill>
              <a:latin typeface="Segoe UI" panose="020B0502040204020203"/>
              <a:ea typeface="Times New Roman" panose="02020603050405020304"/>
            </a:endParaRPr>
          </a:p>
          <a:p>
            <a:pPr marL="0" indent="0" algn="l" defTabSz="266700" fontAlgn="base">
              <a:lnSpc>
                <a:spcPts val="2025"/>
              </a:lnSpc>
              <a:spcBef>
                <a:spcPts val="1500"/>
              </a:spcBef>
              <a:spcAft>
                <a:spcPts val="1500"/>
              </a:spcAft>
            </a:pPr>
            <a:r>
              <a:rPr lang="en-US" altLang="zh-CN">
                <a:solidFill>
                  <a:srgbClr val="333333"/>
                </a:solidFill>
                <a:latin typeface="Segoe UI" panose="020B0502040204020203"/>
                <a:ea typeface="Times New Roman" panose="02020603050405020304"/>
              </a:rPr>
              <a:t>5. 80% Plastic and 20% non-plastic waste.  6. No compositing or recycling of garbage </a:t>
            </a:r>
            <a:endParaRPr lang="en-US" altLang="zh-CN">
              <a:solidFill>
                <a:srgbClr val="333333"/>
              </a:solidFill>
              <a:latin typeface="Segoe UI" panose="020B0502040204020203"/>
              <a:ea typeface="Times New Roman" panose="02020603050405020304"/>
            </a:endParaRPr>
          </a:p>
          <a:p>
            <a:pPr marL="0" indent="0" algn="l" defTabSz="266700" fontAlgn="base">
              <a:lnSpc>
                <a:spcPts val="2025"/>
              </a:lnSpc>
              <a:spcBef>
                <a:spcPts val="1500"/>
              </a:spcBef>
              <a:spcAft>
                <a:spcPts val="1500"/>
              </a:spcAft>
            </a:pPr>
            <a:r>
              <a:rPr lang="en-US" altLang="zh-CN">
                <a:solidFill>
                  <a:srgbClr val="333333"/>
                </a:solidFill>
                <a:latin typeface="Segoe UI" panose="020B0502040204020203"/>
                <a:ea typeface="Times New Roman" panose="02020603050405020304"/>
              </a:rPr>
              <a:t>7. Local gram panchayat involvement to be enhanced . 8. No municipal or Government collection and disposal of garbage exist in Taluka or villages.</a:t>
            </a:r>
            <a:endParaRPr lang="en-US" altLang="zh-CN">
              <a:solidFill>
                <a:srgbClr val="333333"/>
              </a:solidFill>
              <a:latin typeface="Segoe UI" panose="020B0502040204020203"/>
              <a:ea typeface="Times New Roman" panose="02020603050405020304"/>
            </a:endParaRPr>
          </a:p>
          <a:p>
            <a:pPr marL="0" indent="0" algn="l" defTabSz="266700" fontAlgn="base">
              <a:lnSpc>
                <a:spcPts val="2025"/>
              </a:lnSpc>
              <a:spcBef>
                <a:spcPts val="1500"/>
              </a:spcBef>
              <a:spcAft>
                <a:spcPts val="1500"/>
              </a:spcAft>
            </a:pPr>
            <a:r>
              <a:rPr lang="en-US" altLang="zh-CN">
                <a:solidFill>
                  <a:srgbClr val="333333"/>
                </a:solidFill>
                <a:latin typeface="Segoe UI" panose="020B0502040204020203"/>
                <a:ea typeface="Times New Roman" panose="02020603050405020304"/>
              </a:rPr>
              <a:t>9. All garbage scattered in multiple location creating health hazard and       polluting the environment. 10. Some domestic waste is being fed to domestic animal.</a:t>
            </a:r>
            <a:endParaRPr lang="en-US" altLang="zh-CN">
              <a:solidFill>
                <a:srgbClr val="333333"/>
              </a:solidFill>
              <a:latin typeface="Segoe UI" panose="020B0502040204020203"/>
              <a:ea typeface="Times New Roman" panose="02020603050405020304"/>
            </a:endParaRPr>
          </a:p>
          <a:p>
            <a:pPr marL="0" indent="0" algn="l" defTabSz="266700" fontAlgn="base">
              <a:lnSpc>
                <a:spcPts val="2025"/>
              </a:lnSpc>
              <a:spcBef>
                <a:spcPts val="1500"/>
              </a:spcBef>
              <a:spcAft>
                <a:spcPts val="1500"/>
              </a:spcAft>
            </a:pPr>
            <a:r>
              <a:rPr lang="en-US" altLang="zh-CN">
                <a:solidFill>
                  <a:srgbClr val="333333"/>
                </a:solidFill>
                <a:latin typeface="Segoe UI" panose="020B0502040204020203"/>
                <a:ea typeface="Times New Roman" panose="02020603050405020304"/>
              </a:rPr>
              <a:t>11. Once more garbage is piled up than it is burnt in villages.</a:t>
            </a:r>
            <a:endParaRPr lang="en-US" altLang="zh-CN">
              <a:solidFill>
                <a:srgbClr val="333333"/>
              </a:solidFill>
              <a:latin typeface="Segoe UI" panose="020B0502040204020203"/>
              <a:ea typeface="Times New Roman" panose="020206030504050203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49085" y="808355"/>
            <a:ext cx="3989705" cy="320040"/>
          </a:xfrm>
        </p:spPr>
        <p:txBody>
          <a:bodyPr>
            <a:normAutofit fontScale="90000"/>
          </a:bodyPr>
          <a:p>
            <a:pPr algn="l">
              <a:buClrTx/>
              <a:buSzTx/>
              <a:buFontTx/>
            </a:pPr>
            <a:r>
              <a:rPr lang="en-US" b="1">
                <a:sym typeface="+mn-ea"/>
              </a:rPr>
              <a:t>SCOPE AHEAD </a:t>
            </a:r>
            <a:endParaRPr lang="en-US" b="1"/>
          </a:p>
        </p:txBody>
      </p:sp>
      <p:sp>
        <p:nvSpPr>
          <p:cNvPr id="4" name="Text Box 3"/>
          <p:cNvSpPr txBox="1"/>
          <p:nvPr/>
        </p:nvSpPr>
        <p:spPr>
          <a:xfrm>
            <a:off x="6096000" y="1524000"/>
            <a:ext cx="5594350" cy="5131435"/>
          </a:xfrm>
          <a:prstGeom prst="rect">
            <a:avLst/>
          </a:prstGeom>
        </p:spPr>
        <p:txBody>
          <a:bodyPr wrap="square">
            <a:spAutoFit/>
          </a:bodyPr>
          <a:p>
            <a:pPr marL="228600" indent="0" algn="l" defTabSz="266700" fontAlgn="base">
              <a:lnSpc>
                <a:spcPts val="2025"/>
              </a:lnSpc>
              <a:spcBef>
                <a:spcPts val="1500"/>
              </a:spcBef>
              <a:spcAft>
                <a:spcPts val="1500"/>
              </a:spcAft>
            </a:pPr>
            <a:r>
              <a:rPr lang="en-US" altLang="zh-CN" sz="1665">
                <a:solidFill>
                  <a:srgbClr val="333333"/>
                </a:solidFill>
                <a:latin typeface="Segoe UI" panose="020B0502040204020203"/>
                <a:ea typeface="Times New Roman" panose="02020603050405020304"/>
              </a:rPr>
              <a:t>1.Ample opportunities in villages to make villages clean, sarpanch participation and team formation </a:t>
            </a:r>
            <a:endParaRPr lang="en-US" altLang="zh-CN" sz="1665">
              <a:solidFill>
                <a:srgbClr val="333333"/>
              </a:solidFill>
              <a:latin typeface="Segoe UI" panose="020B0502040204020203"/>
              <a:ea typeface="Times New Roman" panose="02020603050405020304"/>
            </a:endParaRPr>
          </a:p>
          <a:p>
            <a:pPr marL="228600" indent="0" algn="l" defTabSz="266700" fontAlgn="base">
              <a:lnSpc>
                <a:spcPts val="2025"/>
              </a:lnSpc>
              <a:spcBef>
                <a:spcPts val="1500"/>
              </a:spcBef>
              <a:spcAft>
                <a:spcPts val="1500"/>
              </a:spcAft>
            </a:pPr>
            <a:r>
              <a:rPr lang="en-US" altLang="zh-CN" sz="1665">
                <a:solidFill>
                  <a:srgbClr val="333333"/>
                </a:solidFill>
                <a:latin typeface="Segoe UI" panose="020B0502040204020203"/>
                <a:ea typeface="Times New Roman" panose="02020603050405020304"/>
              </a:rPr>
              <a:t>2.Under SBM, villages will have composting and SWM disposal shed, provide by Government.</a:t>
            </a:r>
            <a:endParaRPr lang="en-US" altLang="zh-CN" sz="1665">
              <a:solidFill>
                <a:srgbClr val="333333"/>
              </a:solidFill>
              <a:latin typeface="Segoe UI" panose="020B0502040204020203"/>
              <a:ea typeface="Times New Roman" panose="02020603050405020304"/>
            </a:endParaRPr>
          </a:p>
          <a:p>
            <a:pPr marL="228600" indent="0" algn="l" defTabSz="266700" fontAlgn="base">
              <a:lnSpc>
                <a:spcPts val="2025"/>
              </a:lnSpc>
              <a:spcBef>
                <a:spcPts val="1500"/>
              </a:spcBef>
              <a:spcAft>
                <a:spcPts val="1500"/>
              </a:spcAft>
            </a:pPr>
            <a:r>
              <a:rPr lang="en-US" altLang="zh-CN" sz="1665">
                <a:solidFill>
                  <a:srgbClr val="333333"/>
                </a:solidFill>
                <a:latin typeface="Segoe UI" panose="020B0502040204020203"/>
                <a:ea typeface="Times New Roman" panose="02020603050405020304"/>
              </a:rPr>
              <a:t>3.Third party collection and reuse the plastic from nearby location </a:t>
            </a:r>
            <a:endParaRPr lang="en-US" altLang="zh-CN" sz="1665">
              <a:solidFill>
                <a:srgbClr val="333333"/>
              </a:solidFill>
              <a:latin typeface="Segoe UI" panose="020B0502040204020203"/>
              <a:ea typeface="Times New Roman" panose="02020603050405020304"/>
            </a:endParaRPr>
          </a:p>
          <a:p>
            <a:pPr marL="228600" indent="0" algn="l" defTabSz="266700" fontAlgn="base">
              <a:lnSpc>
                <a:spcPts val="2025"/>
              </a:lnSpc>
              <a:spcBef>
                <a:spcPts val="1500"/>
              </a:spcBef>
              <a:spcAft>
                <a:spcPts val="1500"/>
              </a:spcAft>
            </a:pPr>
            <a:r>
              <a:rPr lang="en-US" altLang="zh-CN" sz="1665">
                <a:solidFill>
                  <a:srgbClr val="333333"/>
                </a:solidFill>
                <a:latin typeface="Segoe UI" panose="020B0502040204020203"/>
                <a:ea typeface="Times New Roman" panose="02020603050405020304"/>
              </a:rPr>
              <a:t>4.Start with One village UTRAJ and make it a best model village to replicate further.</a:t>
            </a:r>
            <a:endParaRPr lang="en-US" altLang="zh-CN" sz="1665">
              <a:solidFill>
                <a:srgbClr val="333333"/>
              </a:solidFill>
              <a:latin typeface="Segoe UI" panose="020B0502040204020203"/>
              <a:ea typeface="Times New Roman" panose="02020603050405020304"/>
            </a:endParaRPr>
          </a:p>
          <a:p>
            <a:pPr marL="228600" indent="0" algn="l" defTabSz="266700" fontAlgn="base">
              <a:lnSpc>
                <a:spcPts val="2025"/>
              </a:lnSpc>
              <a:spcBef>
                <a:spcPts val="1500"/>
              </a:spcBef>
              <a:spcAft>
                <a:spcPts val="1500"/>
              </a:spcAft>
            </a:pPr>
            <a:r>
              <a:rPr lang="en-US" altLang="zh-CN" sz="1665">
                <a:solidFill>
                  <a:srgbClr val="333333"/>
                </a:solidFill>
                <a:latin typeface="Segoe UI" panose="020B0502040204020203"/>
                <a:ea typeface="Times New Roman" panose="02020603050405020304"/>
              </a:rPr>
              <a:t>5 Involvement of Panchayat Development Officer and SBM officer showing positive participation to make SWM a successful project.</a:t>
            </a:r>
            <a:endParaRPr lang="en-US" altLang="zh-CN" sz="1665">
              <a:solidFill>
                <a:srgbClr val="333333"/>
              </a:solidFill>
              <a:latin typeface="Segoe UI" panose="020B0502040204020203"/>
              <a:ea typeface="Times New Roman" panose="02020603050405020304"/>
            </a:endParaRPr>
          </a:p>
          <a:p>
            <a:pPr marL="228600" indent="0" algn="l" defTabSz="266700" fontAlgn="base">
              <a:lnSpc>
                <a:spcPts val="2025"/>
              </a:lnSpc>
              <a:spcBef>
                <a:spcPts val="1500"/>
              </a:spcBef>
              <a:spcAft>
                <a:spcPts val="1500"/>
              </a:spcAft>
            </a:pPr>
            <a:r>
              <a:rPr lang="en-US" altLang="zh-CN" sz="1665">
                <a:solidFill>
                  <a:srgbClr val="333333"/>
                </a:solidFill>
                <a:latin typeface="Segoe UI" panose="020B0502040204020203"/>
                <a:ea typeface="Times New Roman" panose="02020603050405020304"/>
              </a:rPr>
              <a:t>6 Aim towards “ZERO WASTE VILLAGE “</a:t>
            </a:r>
            <a:endParaRPr lang="en-US" altLang="zh-CN" sz="1665">
              <a:solidFill>
                <a:srgbClr val="333333"/>
              </a:solidFill>
              <a:latin typeface="Segoe UI" panose="020B0502040204020203"/>
              <a:ea typeface="Times New Roman" panose="02020603050405020304"/>
            </a:endParaRPr>
          </a:p>
        </p:txBody>
      </p:sp>
      <p:sp>
        <p:nvSpPr>
          <p:cNvPr id="5" name="Text Box 4"/>
          <p:cNvSpPr txBox="1"/>
          <p:nvPr/>
        </p:nvSpPr>
        <p:spPr>
          <a:xfrm>
            <a:off x="0" y="698500"/>
            <a:ext cx="6093883" cy="5853113"/>
          </a:xfrm>
          <a:prstGeom prst="rect">
            <a:avLst/>
          </a:prstGeom>
        </p:spPr>
        <p:txBody>
          <a:bodyPr wrap="square">
            <a:noAutofit/>
          </a:bodyPr>
          <a:p>
            <a:pPr marL="0" indent="0" algn="l" defTabSz="266700">
              <a:spcBef>
                <a:spcPct val="0"/>
              </a:spcBef>
              <a:spcAft>
                <a:spcPct val="0"/>
              </a:spcAft>
            </a:pPr>
            <a:r>
              <a:rPr lang="en-US" altLang="zh-CN" sz="1665" b="1">
                <a:latin typeface="Palatino Linotype" panose="02040502050505030304"/>
                <a:ea typeface="Times New Roman" panose="02020603050405020304"/>
              </a:rPr>
              <a:t>The budget for SWM Project in Utaraj and Alva  are as below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pP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1. </a:t>
            </a:r>
            <a:r>
              <a:rPr lang="en-US" altLang="zh-CN" sz="1665" b="1">
                <a:latin typeface="Palatino Linotype" panose="02040502050505030304"/>
                <a:ea typeface="Times New Roman" panose="02020603050405020304"/>
              </a:rPr>
              <a:t>Electric vehicle 2 nos for garbage transportation - Rs 9 lac one time investment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2. </a:t>
            </a:r>
            <a:r>
              <a:rPr lang="en-US" altLang="zh-CN" sz="1665" b="1">
                <a:latin typeface="Palatino Linotype" panose="02040502050505030304"/>
                <a:ea typeface="Times New Roman" panose="02020603050405020304"/>
              </a:rPr>
              <a:t>Manpower ie labour for collection and disposal of garbage (10 person).Rs 1.05 lac per month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3. </a:t>
            </a:r>
            <a:r>
              <a:rPr lang="en-US" altLang="zh-CN" sz="1665" b="1">
                <a:latin typeface="Palatino Linotype" panose="02040502050505030304"/>
                <a:ea typeface="Times New Roman" panose="02020603050405020304"/>
              </a:rPr>
              <a:t>Vehicle driver cost ( 2 driver ) .Rs 20,000/- per month</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4. </a:t>
            </a:r>
            <a:r>
              <a:rPr lang="en-US" altLang="zh-CN" sz="1665" b="1">
                <a:latin typeface="Palatino Linotype" panose="02040502050505030304"/>
                <a:ea typeface="Times New Roman" panose="02020603050405020304"/>
              </a:rPr>
              <a:t>Supervisor  (2 person ).Rs 30,000/- per month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5. </a:t>
            </a:r>
            <a:r>
              <a:rPr lang="en-US" altLang="zh-CN" sz="1665" b="1">
                <a:latin typeface="Palatino Linotype" panose="02040502050505030304"/>
                <a:ea typeface="Times New Roman" panose="02020603050405020304"/>
              </a:rPr>
              <a:t>Distribution of dustbin to all household .Rs 1.5 lac one time investment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6. </a:t>
            </a:r>
            <a:r>
              <a:rPr lang="en-US" altLang="zh-CN" sz="1665" b="1">
                <a:latin typeface="Palatino Linotype" panose="02040502050505030304"/>
                <a:ea typeface="Times New Roman" panose="02020603050405020304"/>
              </a:rPr>
              <a:t>Banners and poster cost for SWM.-Rs 50,000/- one time investment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a:latin typeface="Palatino Linotype" panose="02040502050505030304"/>
                <a:ea typeface="Times New Roman" panose="02020603050405020304"/>
              </a:rPr>
              <a:t>7. </a:t>
            </a:r>
            <a:r>
              <a:rPr lang="en-US" altLang="zh-CN" sz="1665" b="1">
                <a:latin typeface="Palatino Linotype" panose="02040502050505030304"/>
                <a:ea typeface="Times New Roman" panose="02020603050405020304"/>
              </a:rPr>
              <a:t>Training and miscellaneous cost.Rs 50,000/- per annum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b="1">
                <a:latin typeface="Palatino Linotype" panose="02040502050505030304"/>
                <a:ea typeface="Times New Roman" panose="02020603050405020304"/>
              </a:rPr>
              <a:t>INITIAL TOTAL FUND REQUIREMENT - Rs 13,000,00/- + recurring monthly cost for one village .</a:t>
            </a: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endParaRPr lang="en-US" altLang="zh-CN" sz="1665" b="1">
              <a:latin typeface="Palatino Linotype" panose="02040502050505030304"/>
              <a:ea typeface="Times New Roman" panose="02020603050405020304"/>
            </a:endParaRPr>
          </a:p>
          <a:p>
            <a:pPr marL="0" indent="0" algn="l" defTabSz="266700">
              <a:spcBef>
                <a:spcPct val="0"/>
              </a:spcBef>
              <a:spcAft>
                <a:spcPct val="0"/>
              </a:spcAft>
              <a:tabLst>
                <a:tab pos="198120" algn="l"/>
              </a:tabLst>
            </a:pPr>
            <a:r>
              <a:rPr lang="en-US" altLang="zh-CN" sz="1665" b="1">
                <a:solidFill>
                  <a:schemeClr val="tx1"/>
                </a:solidFill>
                <a:latin typeface="Palatino Linotype" panose="02040502050505030304"/>
                <a:ea typeface="Times New Roman" panose="02020603050405020304"/>
              </a:rPr>
              <a:t>FOR 3 VILLAGE TOTAL BUDGET REQUIREMENT : 25 LAC (TENTATIVE)</a:t>
            </a:r>
            <a:endParaRPr lang="en-US" altLang="zh-CN" sz="1665" b="1">
              <a:solidFill>
                <a:schemeClr val="tx1"/>
              </a:solidFill>
              <a:latin typeface="Palatino Linotype" panose="02040502050505030304"/>
              <a:ea typeface="Times New Roman" panose="020206030504050203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en-US"/>
              <a:t>THANKS</a:t>
            </a:r>
            <a:endParaRPr lang="en-US"/>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811780" y="1670685"/>
            <a:ext cx="6096000" cy="3343275"/>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sz="20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000" b="1" kern="2200" dirty="0">
                <a:solidFill>
                  <a:srgbClr val="23313A"/>
                </a:solidFill>
                <a:effectLst/>
                <a:latin typeface="Arial" panose="020B0604020202020204" pitchFamily="34" charset="0"/>
                <a:ea typeface="SimSun" panose="02010600030101010101" pitchFamily="2" charset="-122"/>
                <a:sym typeface="+mn-ea"/>
              </a:rPr>
              <a:t>Water Conservation through Rejuvenation of Pond with Participatory Community Engagement</a:t>
            </a:r>
            <a:endParaRPr lang="en-US" sz="20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000" b="1" kern="2200" dirty="0">
                <a:solidFill>
                  <a:srgbClr val="23313A"/>
                </a:solidFill>
                <a:latin typeface="Arial" panose="020B0604020202020204" pitchFamily="34" charset="0"/>
                <a:ea typeface="SimSun" panose="02010600030101010101" pitchFamily="2" charset="-122"/>
                <a:sym typeface="+mn-ea"/>
              </a:rPr>
              <a:t>       </a:t>
            </a:r>
            <a:endParaRPr lang="en-US" sz="2000" b="1" kern="2200" dirty="0">
              <a:solidFill>
                <a:srgbClr val="23313A"/>
              </a:solidFill>
              <a:latin typeface="Arial" panose="020B0604020202020204" pitchFamily="34" charset="0"/>
              <a:ea typeface="SimSun" panose="02010600030101010101" pitchFamily="2"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810" y="3429000"/>
            <a:ext cx="10515600" cy="4351338"/>
          </a:xfrm>
        </p:spPr>
        <p:txBody>
          <a:bodyPr>
            <a:normAutofit/>
          </a:bodyPr>
          <a:lstStyle/>
          <a:p>
            <a:r>
              <a:rPr lang="en-US" dirty="0"/>
              <a:t>Water is a prerequisite for all the development activities and its conservation and efficient management needs to take center stage for sustainable development. India faces major challenges with declining per capita water availability and stands stressed with rising water demand mainly from the already competing agriculture, domestic and industrial sectors.</a:t>
            </a:r>
            <a:endParaRPr lang="en-US" dirty="0"/>
          </a:p>
          <a:p>
            <a:endParaRPr lang="en-IN" dirty="0"/>
          </a:p>
        </p:txBody>
      </p:sp>
      <p:sp>
        <p:nvSpPr>
          <p:cNvPr id="4" name="Text Box 3"/>
          <p:cNvSpPr txBox="1"/>
          <p:nvPr/>
        </p:nvSpPr>
        <p:spPr>
          <a:xfrm>
            <a:off x="480695" y="779780"/>
            <a:ext cx="11452860" cy="2245360"/>
          </a:xfrm>
          <a:prstGeom prst="rect">
            <a:avLst/>
          </a:prstGeom>
          <a:noFill/>
        </p:spPr>
        <p:txBody>
          <a:bodyPr wrap="square" rtlCol="0" anchor="t">
            <a:spAutoFit/>
          </a:bodyPr>
          <a:p>
            <a:r>
              <a:rPr lang="en-US" sz="2800" dirty="0">
                <a:sym typeface="+mn-ea"/>
              </a:rPr>
              <a:t>Many cities of India are predicted to start going dry within just 10 years. One way to postpone this predicament is to have ponds that would not only harvest the rainwater but would recharge the ground water too. Increase in biodiversity is an added advantage. India had many ponds historically, but many are lost now because of landfill or neglect.</a:t>
            </a:r>
            <a:endParaRPr lang="en-US" sz="2800" dirty="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936625" y="638810"/>
            <a:ext cx="10417175" cy="2480310"/>
          </a:xfrm>
          <a:prstGeom prst="rect">
            <a:avLst/>
          </a:prstGeom>
          <a:noFill/>
        </p:spPr>
        <p:txBody>
          <a:bodyPr wrap="square" rtlCol="0" anchor="t">
            <a:noAutofit/>
          </a:bodyPr>
          <a:p>
            <a:pPr marL="0" marR="0" algn="just"/>
            <a:r>
              <a:rPr lang="en-US" sz="2800" dirty="0">
                <a:sym typeface="+mn-ea"/>
              </a:rPr>
              <a:t>In order to respond to these growing challenges, it is imperative that water conservation interventions should be mandated as an integral part of water use and management in Rural India.</a:t>
            </a:r>
            <a:endParaRPr lang="en-US" sz="2800" i="0" spc="0" dirty="0"/>
          </a:p>
          <a:p>
            <a:pPr marL="0" marR="0" algn="just"/>
            <a:r>
              <a:rPr lang="en-US" sz="2800" dirty="0">
                <a:sym typeface="+mn-ea"/>
              </a:rPr>
              <a:t>Being part of Model village water preservation,use and maintain  is considered to be one of the most important project to be considered </a:t>
            </a:r>
            <a:endParaRPr lang="en-US" sz="2800" dirty="0"/>
          </a:p>
          <a:p>
            <a:endParaRPr lang="en-US" sz="2800" kern="100" dirty="0">
              <a:solidFill>
                <a:srgbClr val="23313A"/>
              </a:solidFill>
              <a:effectLst/>
              <a:latin typeface="Arial" panose="020B0604020202020204" pitchFamily="34" charset="0"/>
              <a:ea typeface="SimSun" panose="02010600030101010101" pitchFamily="2" charset="-122"/>
            </a:endParaRPr>
          </a:p>
        </p:txBody>
      </p:sp>
      <p:pic>
        <p:nvPicPr>
          <p:cNvPr id="16" name="Picture 4" descr="IMG_259"/>
          <p:cNvPicPr>
            <a:picLocks noChangeAspect="1"/>
          </p:cNvPicPr>
          <p:nvPr/>
        </p:nvPicPr>
        <p:blipFill>
          <a:blip r:embed="rId1"/>
          <a:stretch>
            <a:fillRect/>
          </a:stretch>
        </p:blipFill>
        <p:spPr>
          <a:xfrm>
            <a:off x="226060" y="3429000"/>
            <a:ext cx="11118215" cy="196469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38705" y="1861185"/>
            <a:ext cx="7376795" cy="276352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NURTURING NUTRITION: NUTRI GARDEN </a:t>
            </a:r>
            <a:endParaRPr lang="en-US" sz="2400" b="1" kern="2200" dirty="0">
              <a:solidFill>
                <a:srgbClr val="23313A"/>
              </a:solidFill>
              <a:latin typeface="Arial" panose="020B0604020202020204" pitchFamily="34" charset="0"/>
              <a:ea typeface="SimSun" panose="02010600030101010101" pitchFamily="2"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217295" y="514985"/>
            <a:ext cx="9425305" cy="2467610"/>
          </a:xfrm>
          <a:prstGeom prst="rect">
            <a:avLst/>
          </a:prstGeom>
        </p:spPr>
        <p:txBody>
          <a:bodyPr>
            <a:noAutofit/>
          </a:bodyPr>
          <a:p>
            <a:pPr marL="0" indent="0" algn="l" defTabSz="266700">
              <a:spcBef>
                <a:spcPct val="0"/>
              </a:spcBef>
              <a:spcAft>
                <a:spcPts val="500"/>
              </a:spcAft>
            </a:pPr>
            <a:r>
              <a:rPr sz="2000" i="0">
                <a:solidFill>
                  <a:srgbClr val="343A40"/>
                </a:solidFill>
                <a:latin typeface="Arial" panose="020B0604020202020204"/>
                <a:ea typeface="Arial" panose="020B0604020202020204"/>
              </a:rPr>
              <a:t>Farm ponds serve as water harvesting structures that capture surface rainwater runoff to support protective irrigation during lean periods. These ponds have a proper inlet for collecting the surface runoff from its catchment and may have an outlet for delivering water downstream. Ponds thus play a significant role in the landscape and crop growth through irrigation water supply and local climate effects. </a:t>
            </a:r>
            <a:endParaRPr sz="2000" i="0">
              <a:solidFill>
                <a:srgbClr val="343A40"/>
              </a:solidFill>
              <a:latin typeface="Arial" panose="020B0604020202020204"/>
              <a:ea typeface="Arial" panose="020B0604020202020204"/>
            </a:endParaRPr>
          </a:p>
        </p:txBody>
      </p:sp>
      <p:sp>
        <p:nvSpPr>
          <p:cNvPr id="6" name="Text Box 5"/>
          <p:cNvSpPr txBox="1"/>
          <p:nvPr/>
        </p:nvSpPr>
        <p:spPr>
          <a:xfrm>
            <a:off x="941070" y="6335395"/>
            <a:ext cx="8493760" cy="1413510"/>
          </a:xfrm>
          <a:prstGeom prst="rect">
            <a:avLst/>
          </a:prstGeom>
        </p:spPr>
        <p:txBody>
          <a:bodyPr>
            <a:noAutofit/>
          </a:bodyPr>
          <a:p>
            <a:endParaRPr sz="2900"/>
          </a:p>
          <a:p>
            <a:pPr marL="0" indent="0" algn="l" defTabSz="266700">
              <a:spcBef>
                <a:spcPct val="0"/>
              </a:spcBef>
              <a:spcAft>
                <a:spcPct val="0"/>
              </a:spcAft>
            </a:pPr>
            <a:endParaRPr i="0">
              <a:solidFill>
                <a:srgbClr val="128FC5"/>
              </a:solidFill>
              <a:latin typeface="Calibri" panose="020F0502020204030204"/>
              <a:ea typeface="Calibri" panose="020F0502020204030204"/>
            </a:endParaRPr>
          </a:p>
        </p:txBody>
      </p:sp>
      <p:pic>
        <p:nvPicPr>
          <p:cNvPr id="3" name="Picture 2"/>
          <p:cNvPicPr/>
          <p:nvPr/>
        </p:nvPicPr>
        <p:blipFill>
          <a:blip r:embed="rId1"/>
          <a:stretch>
            <a:fillRect/>
          </a:stretch>
        </p:blipFill>
        <p:spPr>
          <a:xfrm>
            <a:off x="1217295" y="2586355"/>
            <a:ext cx="7045960" cy="2560320"/>
          </a:xfrm>
          <a:prstGeom prst="rect">
            <a:avLst/>
          </a:prstGeom>
        </p:spPr>
      </p:pic>
      <p:sp>
        <p:nvSpPr>
          <p:cNvPr id="5" name="Text Box 4"/>
          <p:cNvSpPr txBox="1"/>
          <p:nvPr/>
        </p:nvSpPr>
        <p:spPr>
          <a:xfrm>
            <a:off x="1217295" y="5394325"/>
            <a:ext cx="9702800" cy="1014730"/>
          </a:xfrm>
          <a:prstGeom prst="rect">
            <a:avLst/>
          </a:prstGeom>
          <a:noFill/>
        </p:spPr>
        <p:txBody>
          <a:bodyPr wrap="square" rtlCol="0" anchor="t">
            <a:spAutoFit/>
          </a:bodyPr>
          <a:p>
            <a:r>
              <a:rPr sz="2000">
                <a:solidFill>
                  <a:srgbClr val="212529"/>
                </a:solidFill>
                <a:latin typeface="Arial" panose="020B0604020202020204"/>
                <a:ea typeface="Arial" panose="020B0604020202020204"/>
                <a:sym typeface="+mn-ea"/>
              </a:rPr>
              <a:t>Pond in Gubari, Madhya Pradesh, India. This pond is used to produce fish for 65 households</a:t>
            </a:r>
            <a:br>
              <a:rPr sz="2000">
                <a:solidFill>
                  <a:srgbClr val="212529"/>
                </a:solidFill>
                <a:latin typeface="Arial" panose="020B0604020202020204"/>
                <a:ea typeface="Arial" panose="020B0604020202020204"/>
                <a:sym typeface="+mn-ea"/>
              </a:rPr>
            </a:br>
            <a:r>
              <a:rPr sz="2000">
                <a:solidFill>
                  <a:srgbClr val="128FC5"/>
                </a:solidFill>
                <a:latin typeface="Calibri" panose="020F0502020204030204"/>
                <a:ea typeface="Calibri" panose="020F0502020204030204"/>
                <a:sym typeface="+mn-ea"/>
              </a:rPr>
              <a:t>How ponds can create conducive local climates</a:t>
            </a:r>
            <a:endParaRPr lang="en-US" sz="2000">
              <a:solidFill>
                <a:srgbClr val="128FC5"/>
              </a:solidFill>
              <a:latin typeface="Calibri" panose="020F0502020204030204"/>
              <a:ea typeface="Calibri" panose="020F0502020204030204"/>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61290" y="908050"/>
            <a:ext cx="11296650" cy="1630045"/>
          </a:xfrm>
          <a:prstGeom prst="rect">
            <a:avLst/>
          </a:prstGeom>
        </p:spPr>
        <p:txBody>
          <a:bodyPr wrap="square">
            <a:spAutoFit/>
          </a:bodyPr>
          <a:p>
            <a:pPr marL="0" indent="0" algn="just" defTabSz="266700">
              <a:spcBef>
                <a:spcPct val="0"/>
              </a:spcBef>
              <a:spcAft>
                <a:spcPct val="0"/>
              </a:spcAft>
            </a:pPr>
            <a:r>
              <a:rPr sz="2000" i="0">
                <a:solidFill>
                  <a:srgbClr val="343A40"/>
                </a:solidFill>
                <a:latin typeface="Arial" panose="020B0604020202020204"/>
                <a:ea typeface="Arial" panose="020B0604020202020204"/>
              </a:rPr>
              <a:t>pond restoration techniques and engages with local communities to raise awareness about the importance of these water bodies. On how they find these ponds, Tanwar explains, “We run social media campaigns where people share pictures of water bodies in their areas. Sometimes, district administrations of different states and Gram Pradhans of different villages contact us.” The NGO operates with funds donated by individuals and CSR funds released by different companies. </a:t>
            </a:r>
            <a:endParaRPr sz="2000" i="0">
              <a:solidFill>
                <a:srgbClr val="343A40"/>
              </a:solidFill>
              <a:latin typeface="Arial" panose="020B0604020202020204"/>
              <a:ea typeface="Arial" panose="020B0604020202020204"/>
            </a:endParaRPr>
          </a:p>
        </p:txBody>
      </p:sp>
      <p:sp>
        <p:nvSpPr>
          <p:cNvPr id="6" name="Text Box 5"/>
          <p:cNvSpPr txBox="1"/>
          <p:nvPr/>
        </p:nvSpPr>
        <p:spPr>
          <a:xfrm>
            <a:off x="161290" y="207645"/>
            <a:ext cx="6096000" cy="521970"/>
          </a:xfrm>
          <a:prstGeom prst="rect">
            <a:avLst/>
          </a:prstGeom>
          <a:noFill/>
        </p:spPr>
        <p:txBody>
          <a:bodyPr wrap="square" rtlCol="0" anchor="t">
            <a:spAutoFit/>
          </a:bodyPr>
          <a:p>
            <a:r>
              <a:rPr lang="en-US" sz="2800" b="1">
                <a:sym typeface="+mn-ea"/>
              </a:rPr>
              <a:t>PATH TO PROJECT IMPLEMENTATION  </a:t>
            </a:r>
            <a:endParaRPr lang="en-US" sz="2800" b="1">
              <a:sym typeface="+mn-ea"/>
            </a:endParaRPr>
          </a:p>
        </p:txBody>
      </p:sp>
      <p:pic>
        <p:nvPicPr>
          <p:cNvPr id="11" name="Picture 11" descr="IMG_264"/>
          <p:cNvPicPr>
            <a:picLocks noChangeAspect="1"/>
          </p:cNvPicPr>
          <p:nvPr/>
        </p:nvPicPr>
        <p:blipFill>
          <a:blip r:embed="rId1"/>
          <a:stretch>
            <a:fillRect/>
          </a:stretch>
        </p:blipFill>
        <p:spPr>
          <a:xfrm>
            <a:off x="296545" y="2846070"/>
            <a:ext cx="10951210" cy="357886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31470" y="2081530"/>
            <a:ext cx="11063605" cy="4523105"/>
          </a:xfrm>
          <a:prstGeom prst="rect">
            <a:avLst/>
          </a:prstGeom>
        </p:spPr>
        <p:txBody>
          <a:bodyPr wrap="square">
            <a:spAutoFit/>
          </a:bodyPr>
          <a:p>
            <a:pPr marL="0" indent="0" algn="l" defTabSz="266700">
              <a:spcBef>
                <a:spcPct val="0"/>
              </a:spcBef>
              <a:spcAft>
                <a:spcPts val="1500"/>
              </a:spcAft>
            </a:pPr>
            <a:r>
              <a:rPr lang="en-US" sz="2400" i="0" dirty="0"/>
              <a:t>The process differs for each pond, and the timelines hover around six months on average. “ clear out the water body and dig a pit with wooden mesh to collect garbage. Extracts different garbage eg plastic each  lake. While the plastic would be sent for recycling, they then install a double filtration system with a filter made of wooden planks and a patch of different grasses to prevent bigger and smaller pieces of garbage from making their way into the water in the future. Volunteers clean these pits once a week,” he explains. To enhance the pond’s ecological value, need to  promote planting native aquatic plants along the pond’s periphery. These plants help filter the water, provide habitat for wildlife, and stabilise the ponds’ banks. Restoring water bodies and wetlands will eventually help cities deal with the concern of dwindling ground water levels. “These restored bodies will help recharge the water table in the region, and help us, in some way, deal with the water scarcity in the future,</a:t>
            </a:r>
            <a:endParaRPr lang="en-US" sz="2400" i="0" dirty="0"/>
          </a:p>
        </p:txBody>
      </p:sp>
      <p:sp>
        <p:nvSpPr>
          <p:cNvPr id="4" name="Text Box 3"/>
          <p:cNvSpPr txBox="1"/>
          <p:nvPr/>
        </p:nvSpPr>
        <p:spPr>
          <a:xfrm>
            <a:off x="331470" y="388620"/>
            <a:ext cx="11135995" cy="1568450"/>
          </a:xfrm>
          <a:prstGeom prst="rect">
            <a:avLst/>
          </a:prstGeom>
          <a:noFill/>
        </p:spPr>
        <p:txBody>
          <a:bodyPr wrap="square" rtlCol="0" anchor="t">
            <a:spAutoFit/>
          </a:bodyPr>
          <a:p>
            <a:pPr marL="0" indent="0" algn="l" defTabSz="266700">
              <a:spcBef>
                <a:spcPct val="0"/>
              </a:spcBef>
              <a:spcAft>
                <a:spcPts val="1500"/>
              </a:spcAft>
            </a:pPr>
            <a:r>
              <a:rPr lang="en-US" sz="2400" dirty="0">
                <a:sym typeface="+mn-ea"/>
              </a:rPr>
              <a:t>The first and foremost step is to engage the local community. Involving the people living around the ponds is crucial for long-term success. “This is why much of the pond rejuvenation is done by hiring a team from the same community, which not only gives them a source of income but encourages community participation,”</a:t>
            </a:r>
            <a:endParaRPr lang="en-US" sz="2400" dirty="0">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Picture 2" descr="IMG_257"/>
          <p:cNvPicPr>
            <a:picLocks noChangeAspect="1"/>
          </p:cNvPicPr>
          <p:nvPr/>
        </p:nvPicPr>
        <p:blipFill>
          <a:blip r:embed="rId1"/>
          <a:stretch>
            <a:fillRect/>
          </a:stretch>
        </p:blipFill>
        <p:spPr>
          <a:xfrm>
            <a:off x="3336290" y="61595"/>
            <a:ext cx="5273040" cy="3806190"/>
          </a:xfrm>
          <a:prstGeom prst="rect">
            <a:avLst/>
          </a:prstGeom>
          <a:noFill/>
          <a:ln w="9525">
            <a:noFill/>
          </a:ln>
        </p:spPr>
      </p:pic>
      <p:sp>
        <p:nvSpPr>
          <p:cNvPr id="4" name="Text Box 3"/>
          <p:cNvSpPr txBox="1"/>
          <p:nvPr/>
        </p:nvSpPr>
        <p:spPr>
          <a:xfrm>
            <a:off x="179070" y="4168775"/>
            <a:ext cx="11855450" cy="1342390"/>
          </a:xfrm>
          <a:prstGeom prst="rect">
            <a:avLst/>
          </a:prstGeom>
        </p:spPr>
        <p:txBody>
          <a:bodyPr wrap="square">
            <a:noAutofit/>
          </a:bodyPr>
          <a:p>
            <a:pPr marL="0" indent="0" algn="l" defTabSz="266700">
              <a:spcBef>
                <a:spcPts val="2800"/>
              </a:spcBef>
              <a:spcAft>
                <a:spcPts val="2800"/>
              </a:spcAft>
            </a:pPr>
            <a:r>
              <a:rPr lang="en-US" sz="2800" i="0" dirty="0"/>
              <a:t>A restored, and well-managed pond/tanks directly or indirectly contribute to the three circular economy principles, (a) Regenerating natural capital (i.e., biodiversity, water cycle, nutrient cycle, and water quality); (b) Keep resources in use (i.e., enhance resource use efficiency of material and energy); and (c) Design out waste externalities (i.e., reduce environmental impacts, waste reduction, and economic sustainability) </a:t>
            </a:r>
            <a:endParaRPr lang="en-US" sz="2800" i="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US">
                <a:sym typeface="+mn-ea"/>
              </a:rPr>
              <a:t>Factors that helped in the rejuvenation process:</a:t>
            </a:r>
            <a:endParaRPr lang="en-US"/>
          </a:p>
        </p:txBody>
      </p:sp>
      <p:sp>
        <p:nvSpPr>
          <p:cNvPr id="4" name="Text Box 3"/>
          <p:cNvSpPr txBox="1"/>
          <p:nvPr/>
        </p:nvSpPr>
        <p:spPr>
          <a:xfrm>
            <a:off x="401320" y="1468120"/>
            <a:ext cx="11389360" cy="3692525"/>
          </a:xfrm>
          <a:prstGeom prst="rect">
            <a:avLst/>
          </a:prstGeom>
          <a:noFill/>
        </p:spPr>
        <p:txBody>
          <a:bodyPr wrap="square" rtlCol="0" anchor="t">
            <a:spAutoFit/>
          </a:bodyPr>
          <a:p>
            <a:r>
              <a:rPr lang="en-US" altLang="en-US" b="1"/>
              <a:t>Universal education:</a:t>
            </a:r>
            <a:r>
              <a:rPr lang="en-US" altLang="en-US"/>
              <a:t> The village had only primary school. But now with the help of the alumni of that school, a high school has also started in the village. Students from all the households come to the school – there is no caste bias. The presence of the school and its devoted principal, Mr Zala, has made almost the whole village educated. Students of this school have succeeded in getting jobs in MNCs and even abroad. The money from such people is flowing in to make the village more beautiful.</a:t>
            </a:r>
            <a:endParaRPr lang="en-US" altLang="en-US"/>
          </a:p>
          <a:p>
            <a:r>
              <a:rPr lang="en-US" altLang="en-US" b="1"/>
              <a:t>Trust in the community leaders:</a:t>
            </a:r>
            <a:r>
              <a:rPr lang="en-US" altLang="en-US"/>
              <a:t> The community leaders like Mr Prakash, Milan and Chirag Rawal, Mr. Dharmendra Singh, Jatubha and Mr Zala have used the money donated by the expatriates to make good changes for the village. Such developments have been noticed by the villagers hence they know that the work proposed by these leaders will be for the good of the village. In this way, it has been easy to get the cooperation of the whole village for any developmental work.</a:t>
            </a:r>
            <a:endParaRPr lang="en-US" altLang="en-US"/>
          </a:p>
          <a:p>
            <a:r>
              <a:rPr lang="en-US" altLang="en-US" b="1"/>
              <a:t>Money donated by the expatriates:</a:t>
            </a:r>
            <a:r>
              <a:rPr lang="en-US" altLang="en-US"/>
              <a:t> The people who have left the village for better lives have not forgotten their ties with this village. They have been generously donating money for the upliftment of the village. This has helped considerably in building the village infrastructure</a:t>
            </a:r>
            <a:endParaRPr lang="en-US"/>
          </a:p>
        </p:txBody>
      </p:sp>
      <p:sp>
        <p:nvSpPr>
          <p:cNvPr id="3" name="Text Box 2"/>
          <p:cNvSpPr txBox="1"/>
          <p:nvPr/>
        </p:nvSpPr>
        <p:spPr>
          <a:xfrm>
            <a:off x="401320" y="5405120"/>
            <a:ext cx="11308080" cy="829945"/>
          </a:xfrm>
          <a:prstGeom prst="rect">
            <a:avLst/>
          </a:prstGeom>
          <a:noFill/>
        </p:spPr>
        <p:txBody>
          <a:bodyPr wrap="square" rtlCol="0" anchor="t">
            <a:spAutoFit/>
          </a:bodyPr>
          <a:p>
            <a:r>
              <a:rPr lang="en-US" altLang="en-IN" sz="2400" b="1">
                <a:sym typeface="+mn-ea"/>
              </a:rPr>
              <a:t>PROJECT COST VARIES FROM 15LAC TO 20 LAC PER POND DEPEND UPON THE LOCATION SIZE AND DEMOGRAPHY </a:t>
            </a:r>
            <a:endParaRPr lang="en-US" altLang="en-IN" sz="2400" b="1">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en-US"/>
              <a:t>THANKS</a:t>
            </a:r>
            <a:endParaRPr lang="en-US"/>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166110" y="2016125"/>
            <a:ext cx="6096000" cy="311277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sz="20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Rain Water Harvesting in Rural Areas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a:t>
            </a:r>
            <a:endParaRPr lang="en-US" sz="2400" b="1" kern="2200" dirty="0">
              <a:solidFill>
                <a:srgbClr val="23313A"/>
              </a:solidFill>
              <a:latin typeface="Arial" panose="020B0604020202020204" pitchFamily="34" charset="0"/>
              <a:ea typeface="SimSun" panose="02010600030101010101" pitchFamily="2" charset="-122"/>
              <a:sym typeface="+mn-ea"/>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 name="Image 50"/>
          <p:cNvPicPr/>
          <p:nvPr/>
        </p:nvPicPr>
        <p:blipFill>
          <a:blip r:embed="rId1" cstate="print"/>
          <a:stretch>
            <a:fillRect/>
          </a:stretch>
        </p:blipFill>
        <p:spPr>
          <a:xfrm>
            <a:off x="2115185" y="1366520"/>
            <a:ext cx="7679055" cy="5309870"/>
          </a:xfrm>
          <a:prstGeom prst="rect">
            <a:avLst/>
          </a:prstGeom>
        </p:spPr>
      </p:pic>
      <p:grpSp>
        <p:nvGrpSpPr>
          <p:cNvPr id="65" name="Group 65"/>
          <p:cNvGrpSpPr/>
          <p:nvPr/>
        </p:nvGrpSpPr>
        <p:grpSpPr>
          <a:xfrm>
            <a:off x="2115125" y="192595"/>
            <a:ext cx="7394470" cy="1250125"/>
            <a:chOff x="-142312" y="290550"/>
            <a:chExt cx="7395269" cy="1885950"/>
          </a:xfrm>
        </p:grpSpPr>
        <p:sp>
          <p:nvSpPr>
            <p:cNvPr id="69" name="Graphic 69"/>
            <p:cNvSpPr/>
            <p:nvPr/>
          </p:nvSpPr>
          <p:spPr>
            <a:xfrm>
              <a:off x="-142312" y="477546"/>
              <a:ext cx="434340" cy="659130"/>
            </a:xfrm>
            <a:custGeom>
              <a:avLst/>
              <a:gdLst/>
              <a:ahLst/>
              <a:cxnLst/>
              <a:rect l="l" t="t" r="r" b="b"/>
              <a:pathLst>
                <a:path w="434340" h="659130">
                  <a:moveTo>
                    <a:pt x="216870" y="0"/>
                  </a:moveTo>
                  <a:lnTo>
                    <a:pt x="91492" y="178549"/>
                  </a:lnTo>
                  <a:lnTo>
                    <a:pt x="27108" y="284117"/>
                  </a:lnTo>
                  <a:lnTo>
                    <a:pt x="3388" y="358149"/>
                  </a:lnTo>
                  <a:lnTo>
                    <a:pt x="0" y="442093"/>
                  </a:lnTo>
                  <a:lnTo>
                    <a:pt x="5730" y="491765"/>
                  </a:lnTo>
                  <a:lnTo>
                    <a:pt x="22052" y="537373"/>
                  </a:lnTo>
                  <a:lnTo>
                    <a:pt x="47661" y="577614"/>
                  </a:lnTo>
                  <a:lnTo>
                    <a:pt x="81252" y="611182"/>
                  </a:lnTo>
                  <a:lnTo>
                    <a:pt x="121521" y="636774"/>
                  </a:lnTo>
                  <a:lnTo>
                    <a:pt x="167162" y="653085"/>
                  </a:lnTo>
                  <a:lnTo>
                    <a:pt x="216870" y="658812"/>
                  </a:lnTo>
                  <a:lnTo>
                    <a:pt x="266575" y="653085"/>
                  </a:lnTo>
                  <a:lnTo>
                    <a:pt x="312212" y="636774"/>
                  </a:lnTo>
                  <a:lnTo>
                    <a:pt x="352479" y="611182"/>
                  </a:lnTo>
                  <a:lnTo>
                    <a:pt x="386069" y="577614"/>
                  </a:lnTo>
                  <a:lnTo>
                    <a:pt x="411677" y="537374"/>
                  </a:lnTo>
                  <a:lnTo>
                    <a:pt x="427999" y="491765"/>
                  </a:lnTo>
                  <a:lnTo>
                    <a:pt x="433730" y="442093"/>
                  </a:lnTo>
                  <a:lnTo>
                    <a:pt x="399845" y="314873"/>
                  </a:lnTo>
                  <a:lnTo>
                    <a:pt x="325300" y="169364"/>
                  </a:lnTo>
                  <a:lnTo>
                    <a:pt x="250754" y="49696"/>
                  </a:lnTo>
                  <a:lnTo>
                    <a:pt x="216870" y="0"/>
                  </a:lnTo>
                  <a:close/>
                </a:path>
              </a:pathLst>
            </a:custGeom>
            <a:solidFill>
              <a:srgbClr val="008BC6">
                <a:alpha val="76861"/>
              </a:srgbClr>
            </a:solidFill>
          </p:spPr>
        </p:sp>
        <p:sp>
          <p:nvSpPr>
            <p:cNvPr id="70" name="Textbox 70"/>
            <p:cNvSpPr txBox="1"/>
            <p:nvPr/>
          </p:nvSpPr>
          <p:spPr>
            <a:xfrm>
              <a:off x="-142252" y="290550"/>
              <a:ext cx="7395209" cy="1885950"/>
            </a:xfrm>
            <a:prstGeom prst="rect">
              <a:avLst/>
            </a:prstGeom>
          </p:spPr>
          <p:txBody>
            <a:bodyPr wrap="square" lIns="0" tIns="0" rIns="0" bIns="0" rtlCol="0">
              <a:noAutofit/>
            </a:bodyPr>
            <a:lstStyle/>
            <a:p>
              <a:pPr marL="0" marR="0" algn="l">
                <a:lnSpc>
                  <a:spcPct val="100000"/>
                </a:lnSpc>
                <a:spcBef>
                  <a:spcPts val="2400"/>
                </a:spcBef>
                <a:spcAft>
                  <a:spcPts val="0"/>
                </a:spcAft>
              </a:pPr>
              <a:r>
                <a:rPr lang="en-US" altLang="zh-CN" sz="2600" kern="100">
                  <a:solidFill>
                    <a:srgbClr val="00B050"/>
                  </a:solidFill>
                  <a:latin typeface="Trebuchet MS" panose="020B0603020202020204"/>
                  <a:ea typeface="Trebuchet MS" panose="020B0603020202020204"/>
                  <a:cs typeface="Trebuchet MS" panose="020B0603020202020204"/>
                  <a:sym typeface="Times New Roman" panose="02020603050405020304"/>
                </a:rPr>
                <a:t> </a:t>
              </a:r>
              <a:endParaRPr lang="en-US" altLang="zh-CN" sz="2600" kern="100">
                <a:solidFill>
                  <a:srgbClr val="00B050"/>
                </a:solidFill>
                <a:latin typeface="Trebuchet MS" panose="020B0603020202020204"/>
                <a:ea typeface="Trebuchet MS" panose="020B0603020202020204"/>
                <a:cs typeface="Trebuchet MS" panose="020B0603020202020204"/>
                <a:sym typeface="Times New Roman" panose="02020603050405020304"/>
              </a:endParaRPr>
            </a:p>
            <a:p>
              <a:pPr marL="0" marR="0" indent="0" algn="l">
                <a:lnSpc>
                  <a:spcPct val="123000"/>
                </a:lnSpc>
                <a:spcBef>
                  <a:spcPts val="0"/>
                </a:spcBef>
                <a:spcAft>
                  <a:spcPts val="0"/>
                </a:spcAft>
              </a:pP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Secure</a:t>
              </a:r>
              <a:r>
                <a:rPr lang="en-US" altLang="zh-CN" sz="2600" b="1" i="1" kern="100" spc="-30">
                  <a:solidFill>
                    <a:srgbClr val="00B050"/>
                  </a:solidFill>
                  <a:latin typeface="Trebuchet MS" panose="020B0603020202020204"/>
                  <a:ea typeface="Trebuchet MS" panose="020B0603020202020204"/>
                  <a:cs typeface="Trebuchet MS" panose="020B0603020202020204"/>
                  <a:sym typeface="Times New Roman" panose="02020603050405020304"/>
                </a:rPr>
                <a:t> </a:t>
              </a: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the</a:t>
              </a:r>
              <a:r>
                <a:rPr lang="en-US" altLang="zh-CN" sz="2600" b="1" i="1" kern="100" spc="-45">
                  <a:solidFill>
                    <a:srgbClr val="00B050"/>
                  </a:solidFill>
                  <a:latin typeface="Trebuchet MS" panose="020B0603020202020204"/>
                  <a:ea typeface="Trebuchet MS" panose="020B0603020202020204"/>
                  <a:cs typeface="Trebuchet MS" panose="020B0603020202020204"/>
                  <a:sym typeface="Times New Roman" panose="02020603050405020304"/>
                </a:rPr>
                <a:t> </a:t>
              </a: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future</a:t>
              </a:r>
              <a:r>
                <a:rPr lang="en-US" altLang="zh-CN" sz="2600" b="1" i="1" kern="100" spc="-30">
                  <a:solidFill>
                    <a:srgbClr val="00B050"/>
                  </a:solidFill>
                  <a:latin typeface="Trebuchet MS" panose="020B0603020202020204"/>
                  <a:ea typeface="Trebuchet MS" panose="020B0603020202020204"/>
                  <a:cs typeface="Trebuchet MS" panose="020B0603020202020204"/>
                  <a:sym typeface="Times New Roman" panose="02020603050405020304"/>
                </a:rPr>
                <a:t> </a:t>
              </a: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drop</a:t>
              </a:r>
              <a:r>
                <a:rPr lang="en-US" altLang="zh-CN" sz="2600" b="1" i="1" kern="100" spc="-30">
                  <a:solidFill>
                    <a:srgbClr val="00B050"/>
                  </a:solidFill>
                  <a:latin typeface="Trebuchet MS" panose="020B0603020202020204"/>
                  <a:ea typeface="Trebuchet MS" panose="020B0603020202020204"/>
                  <a:cs typeface="Trebuchet MS" panose="020B0603020202020204"/>
                  <a:sym typeface="Times New Roman" panose="02020603050405020304"/>
                </a:rPr>
                <a:t> </a:t>
              </a: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by</a:t>
              </a:r>
              <a:r>
                <a:rPr lang="en-US" altLang="zh-CN" sz="2600" b="1" i="1" kern="100" spc="-55">
                  <a:solidFill>
                    <a:srgbClr val="00B050"/>
                  </a:solidFill>
                  <a:latin typeface="Trebuchet MS" panose="020B0603020202020204"/>
                  <a:ea typeface="Trebuchet MS" panose="020B0603020202020204"/>
                  <a:cs typeface="Trebuchet MS" panose="020B0603020202020204"/>
                  <a:sym typeface="Times New Roman" panose="02020603050405020304"/>
                </a:rPr>
                <a:t> </a:t>
              </a: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drop, embrace</a:t>
              </a:r>
              <a:r>
                <a:rPr lang="en-US" altLang="zh-CN" sz="2600" b="1" i="1" kern="100" spc="-10">
                  <a:solidFill>
                    <a:srgbClr val="00B050"/>
                  </a:solidFill>
                  <a:latin typeface="Trebuchet MS" panose="020B0603020202020204"/>
                  <a:ea typeface="Trebuchet MS" panose="020B0603020202020204"/>
                  <a:cs typeface="Trebuchet MS" panose="020B0603020202020204"/>
                  <a:sym typeface="Times New Roman" panose="02020603050405020304"/>
                </a:rPr>
                <a:t> </a:t>
              </a:r>
              <a:r>
                <a:rPr lang="en-US" altLang="zh-CN" sz="2600" b="1" i="1" kern="100">
                  <a:solidFill>
                    <a:srgbClr val="00B050"/>
                  </a:solidFill>
                  <a:latin typeface="Trebuchet MS" panose="020B0603020202020204"/>
                  <a:ea typeface="Trebuchet MS" panose="020B0603020202020204"/>
                  <a:cs typeface="Trebuchet MS" panose="020B0603020202020204"/>
                  <a:sym typeface="Times New Roman" panose="02020603050405020304"/>
                </a:rPr>
                <a:t>rainwater </a:t>
              </a:r>
              <a:r>
                <a:rPr lang="en-US" altLang="zh-CN" sz="2600" b="1" i="1" kern="100" spc="-10">
                  <a:solidFill>
                    <a:srgbClr val="00B050"/>
                  </a:solidFill>
                  <a:latin typeface="Trebuchet MS" panose="020B0603020202020204"/>
                  <a:ea typeface="Trebuchet MS" panose="020B0603020202020204"/>
                  <a:cs typeface="Trebuchet MS" panose="020B0603020202020204"/>
                  <a:sym typeface="Times New Roman" panose="02020603050405020304"/>
                </a:rPr>
                <a:t>harvesting.</a:t>
              </a:r>
              <a:endParaRPr lang="en-US" altLang="zh-CN" sz="2600" b="1" i="1" kern="100" spc="-10">
                <a:solidFill>
                  <a:srgbClr val="00B050"/>
                </a:solidFill>
                <a:latin typeface="Trebuchet MS" panose="020B0603020202020204"/>
                <a:ea typeface="Trebuchet MS" panose="020B0603020202020204"/>
                <a:cs typeface="Trebuchet MS" panose="020B0603020202020204"/>
                <a:sym typeface="Times New Roman" panose="02020603050405020304"/>
              </a:endParaRPr>
            </a:p>
          </p:txBody>
        </p:sp>
      </p:gr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3" name="Image 113"/>
          <p:cNvPicPr/>
          <p:nvPr/>
        </p:nvPicPr>
        <p:blipFill>
          <a:blip r:embed="rId1" cstate="print"/>
          <a:stretch>
            <a:fillRect/>
          </a:stretch>
        </p:blipFill>
        <p:spPr>
          <a:xfrm>
            <a:off x="934848" y="386335"/>
            <a:ext cx="4044695" cy="682751"/>
          </a:xfrm>
          <a:prstGeom prst="rect">
            <a:avLst/>
          </a:prstGeom>
        </p:spPr>
      </p:pic>
      <p:sp>
        <p:nvSpPr>
          <p:cNvPr id="115" name="Graphic 115"/>
          <p:cNvSpPr/>
          <p:nvPr/>
        </p:nvSpPr>
        <p:spPr>
          <a:xfrm>
            <a:off x="2027555" y="2616518"/>
            <a:ext cx="8288020" cy="1624965"/>
          </a:xfrm>
          <a:custGeom>
            <a:avLst/>
            <a:gdLst/>
            <a:ahLst/>
            <a:cxnLst/>
            <a:rect l="l" t="t" r="r" b="b"/>
            <a:pathLst>
              <a:path w="8288020" h="1624965">
                <a:moveTo>
                  <a:pt x="8287511" y="0"/>
                </a:moveTo>
                <a:lnTo>
                  <a:pt x="0" y="0"/>
                </a:lnTo>
                <a:lnTo>
                  <a:pt x="0" y="1624583"/>
                </a:lnTo>
                <a:lnTo>
                  <a:pt x="8287511" y="1624583"/>
                </a:lnTo>
                <a:lnTo>
                  <a:pt x="8287511" y="0"/>
                </a:lnTo>
                <a:close/>
              </a:path>
            </a:pathLst>
          </a:custGeom>
          <a:solidFill>
            <a:srgbClr val="FFFFFF"/>
          </a:solidFill>
        </p:spPr>
      </p:sp>
      <p:pic>
        <p:nvPicPr>
          <p:cNvPr id="112" name="Image 112"/>
          <p:cNvPicPr/>
          <p:nvPr/>
        </p:nvPicPr>
        <p:blipFill>
          <a:blip r:embed="rId2" cstate="print"/>
          <a:stretch>
            <a:fillRect/>
          </a:stretch>
        </p:blipFill>
        <p:spPr>
          <a:xfrm>
            <a:off x="9191625" y="107061"/>
            <a:ext cx="1798320" cy="1450848"/>
          </a:xfrm>
          <a:prstGeom prst="rect">
            <a:avLst/>
          </a:prstGeom>
        </p:spPr>
      </p:pic>
      <p:pic>
        <p:nvPicPr>
          <p:cNvPr id="120" name="Image 120" descr="House icon in flat style. Home illustration on isolated background.  Apartment building sign business concept. 44852427 Vector Art at Vecteezy"/>
          <p:cNvPicPr/>
          <p:nvPr/>
        </p:nvPicPr>
        <p:blipFill>
          <a:blip r:embed="rId3" cstate="print"/>
          <a:stretch>
            <a:fillRect/>
          </a:stretch>
        </p:blipFill>
        <p:spPr>
          <a:xfrm>
            <a:off x="2319020" y="2795144"/>
            <a:ext cx="1219200" cy="633983"/>
          </a:xfrm>
          <a:prstGeom prst="rect">
            <a:avLst/>
          </a:prstGeom>
        </p:spPr>
      </p:pic>
      <p:sp>
        <p:nvSpPr>
          <p:cNvPr id="130" name="Textbox 130"/>
          <p:cNvSpPr txBox="1"/>
          <p:nvPr/>
        </p:nvSpPr>
        <p:spPr>
          <a:xfrm>
            <a:off x="2421255" y="3606483"/>
            <a:ext cx="1014730" cy="481965"/>
          </a:xfrm>
          <a:prstGeom prst="rect">
            <a:avLst/>
          </a:prstGeom>
        </p:spPr>
        <p:txBody>
          <a:bodyPr wrap="square" lIns="0" tIns="0" rIns="0" bIns="0" rtlCol="0">
            <a:noAutofit/>
          </a:bodyPr>
          <a:lstStyle/>
          <a:p>
            <a:pPr marL="0" marR="0" indent="0" algn="ctr">
              <a:lnSpc>
                <a:spcPct val="100000"/>
              </a:lnSpc>
              <a:spcBef>
                <a:spcPts val="0"/>
              </a:spcBef>
              <a:spcAft>
                <a:spcPts val="0"/>
              </a:spcAft>
            </a:pPr>
            <a:r>
              <a:rPr lang="en-US" altLang="zh-CN" sz="1600" b="1" kern="100" spc="-10">
                <a:latin typeface="Trebuchet MS" panose="020B0603020202020204"/>
                <a:ea typeface="Trebuchet MS" panose="020B0603020202020204"/>
                <a:cs typeface="Trebuchet MS" panose="020B0603020202020204"/>
                <a:sym typeface="Times New Roman" panose="02020603050405020304"/>
              </a:rPr>
              <a:t>Household</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a:p>
            <a:pPr marL="0" marR="0" indent="0" algn="ctr">
              <a:lnSpc>
                <a:spcPct val="100000"/>
              </a:lnSpc>
              <a:spcBef>
                <a:spcPts val="0"/>
              </a:spcBef>
              <a:spcAft>
                <a:spcPts val="0"/>
              </a:spcAft>
            </a:pPr>
            <a:r>
              <a:rPr lang="en-US" altLang="zh-CN" sz="1600" b="1" kern="100" spc="-10">
                <a:latin typeface="Trebuchet MS" panose="020B0603020202020204"/>
                <a:ea typeface="Trebuchet MS" panose="020B0603020202020204"/>
                <a:cs typeface="Trebuchet MS" panose="020B0603020202020204"/>
                <a:sym typeface="Times New Roman" panose="02020603050405020304"/>
              </a:rPr>
              <a:t>level</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p:txBody>
      </p:sp>
      <p:pic>
        <p:nvPicPr>
          <p:cNvPr id="122" name="Image 122" descr="School Building Vector Art, Icons, and Graphics for Free Download"/>
          <p:cNvPicPr/>
          <p:nvPr/>
        </p:nvPicPr>
        <p:blipFill>
          <a:blip r:embed="rId4" cstate="print"/>
          <a:stretch>
            <a:fillRect/>
          </a:stretch>
        </p:blipFill>
        <p:spPr>
          <a:xfrm>
            <a:off x="4214242" y="2795144"/>
            <a:ext cx="765047" cy="633983"/>
          </a:xfrm>
          <a:prstGeom prst="rect">
            <a:avLst/>
          </a:prstGeom>
        </p:spPr>
      </p:pic>
      <p:sp>
        <p:nvSpPr>
          <p:cNvPr id="4" name="Text Box 3"/>
          <p:cNvSpPr txBox="1"/>
          <p:nvPr/>
        </p:nvSpPr>
        <p:spPr>
          <a:xfrm>
            <a:off x="4107180" y="5325745"/>
            <a:ext cx="4064000" cy="914400"/>
          </a:xfrm>
          <a:prstGeom prst="rect">
            <a:avLst/>
          </a:prstGeom>
          <a:noFill/>
        </p:spPr>
        <p:txBody>
          <a:bodyPr wrap="square" rtlCol="0">
            <a:normAutofit/>
          </a:bodyPr>
          <a:p>
            <a:pPr algn="l">
              <a:lnSpc>
                <a:spcPct val="140000"/>
              </a:lnSpc>
            </a:pPr>
            <a:endParaRPr lang="en-US" sz="2400" kern="100" dirty="0">
              <a:effectLst/>
              <a:latin typeface="+mn-ea"/>
              <a:cs typeface="江城圆体 400W" panose="020B0500000000000000" pitchFamily="34" charset="-122"/>
            </a:endParaRPr>
          </a:p>
        </p:txBody>
      </p:sp>
      <p:sp>
        <p:nvSpPr>
          <p:cNvPr id="131" name="Textbox 131"/>
          <p:cNvSpPr txBox="1"/>
          <p:nvPr/>
        </p:nvSpPr>
        <p:spPr>
          <a:xfrm>
            <a:off x="4025900" y="3606800"/>
            <a:ext cx="1172210" cy="481330"/>
          </a:xfrm>
          <a:prstGeom prst="rect">
            <a:avLst/>
          </a:prstGeom>
        </p:spPr>
        <p:txBody>
          <a:bodyPr wrap="square" lIns="0" tIns="0" rIns="0" bIns="0" rtlCol="0">
            <a:noAutofit/>
          </a:bodyPr>
          <a:lstStyle/>
          <a:p>
            <a:pPr marL="0" marR="0" indent="0" algn="l">
              <a:lnSpc>
                <a:spcPct val="103000"/>
              </a:lnSpc>
              <a:spcBef>
                <a:spcPts val="0"/>
              </a:spcBef>
              <a:spcAft>
                <a:spcPts val="0"/>
              </a:spcAft>
            </a:pPr>
            <a:r>
              <a:rPr lang="en-US" altLang="zh-CN" sz="1600" b="1" kern="100" spc="-10">
                <a:latin typeface="Trebuchet MS" panose="020B0603020202020204"/>
                <a:ea typeface="Trebuchet MS" panose="020B0603020202020204"/>
                <a:cs typeface="Trebuchet MS" panose="020B0603020202020204"/>
                <a:sym typeface="Times New Roman" panose="02020603050405020304"/>
              </a:rPr>
              <a:t>Institutional Buildings</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p:txBody>
      </p:sp>
      <p:pic>
        <p:nvPicPr>
          <p:cNvPr id="124" name="Image 124" descr="Anganwadi Saksham App - Apps on Google Play"/>
          <p:cNvPicPr/>
          <p:nvPr/>
        </p:nvPicPr>
        <p:blipFill>
          <a:blip r:embed="rId5" cstate="print"/>
          <a:stretch>
            <a:fillRect/>
          </a:stretch>
        </p:blipFill>
        <p:spPr>
          <a:xfrm>
            <a:off x="5655310" y="2795016"/>
            <a:ext cx="960120" cy="947928"/>
          </a:xfrm>
          <a:prstGeom prst="rect">
            <a:avLst/>
          </a:prstGeom>
        </p:spPr>
      </p:pic>
      <p:sp>
        <p:nvSpPr>
          <p:cNvPr id="132" name="Textbox 132"/>
          <p:cNvSpPr txBox="1"/>
          <p:nvPr/>
        </p:nvSpPr>
        <p:spPr>
          <a:xfrm>
            <a:off x="5615623" y="3669665"/>
            <a:ext cx="1153795" cy="481330"/>
          </a:xfrm>
          <a:prstGeom prst="rect">
            <a:avLst/>
          </a:prstGeom>
        </p:spPr>
        <p:txBody>
          <a:bodyPr wrap="square" lIns="0" tIns="0" rIns="0" bIns="0" rtlCol="0">
            <a:noAutofit/>
          </a:bodyPr>
          <a:lstStyle/>
          <a:p>
            <a:pPr marL="0" marR="0" indent="0" algn="ctr">
              <a:lnSpc>
                <a:spcPct val="100000"/>
              </a:lnSpc>
              <a:spcBef>
                <a:spcPts val="0"/>
              </a:spcBef>
              <a:spcAft>
                <a:spcPts val="0"/>
              </a:spcAft>
            </a:pPr>
            <a:r>
              <a:rPr lang="en-US" altLang="zh-CN" sz="1600" b="1" kern="100" spc="-10">
                <a:latin typeface="Trebuchet MS" panose="020B0603020202020204"/>
                <a:ea typeface="Trebuchet MS" panose="020B0603020202020204"/>
                <a:cs typeface="Trebuchet MS" panose="020B0603020202020204"/>
                <a:sym typeface="Times New Roman" panose="02020603050405020304"/>
              </a:rPr>
              <a:t>Aanganwadi</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a:p>
            <a:pPr marL="0" marR="0" indent="0" algn="ctr">
              <a:lnSpc>
                <a:spcPct val="100000"/>
              </a:lnSpc>
              <a:spcBef>
                <a:spcPts val="0"/>
              </a:spcBef>
              <a:spcAft>
                <a:spcPts val="0"/>
              </a:spcAft>
            </a:pPr>
            <a:r>
              <a:rPr lang="en-US" altLang="zh-CN" sz="1600" b="1" kern="100">
                <a:latin typeface="Trebuchet MS" panose="020B0603020202020204"/>
                <a:ea typeface="Trebuchet MS" panose="020B0603020202020204"/>
                <a:cs typeface="Trebuchet MS" panose="020B0603020202020204"/>
                <a:sym typeface="Times New Roman" panose="02020603050405020304"/>
              </a:rPr>
              <a:t>/</a:t>
            </a:r>
            <a:r>
              <a:rPr lang="en-US" altLang="zh-CN" sz="1600" b="1" kern="100" spc="-5">
                <a:latin typeface="Trebuchet MS" panose="020B0603020202020204"/>
                <a:ea typeface="Trebuchet MS" panose="020B0603020202020204"/>
                <a:cs typeface="Trebuchet MS" panose="020B0603020202020204"/>
                <a:sym typeface="Times New Roman" panose="02020603050405020304"/>
              </a:rPr>
              <a:t> </a:t>
            </a:r>
            <a:r>
              <a:rPr lang="en-US" altLang="zh-CN" sz="1600" b="1" kern="100" spc="-10">
                <a:latin typeface="Trebuchet MS" panose="020B0603020202020204"/>
                <a:ea typeface="Trebuchet MS" panose="020B0603020202020204"/>
                <a:cs typeface="Trebuchet MS" panose="020B0603020202020204"/>
                <a:sym typeface="Times New Roman" panose="02020603050405020304"/>
              </a:rPr>
              <a:t>Schools</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p:txBody>
      </p:sp>
      <p:pic>
        <p:nvPicPr>
          <p:cNvPr id="126" name="Image 126"/>
          <p:cNvPicPr/>
          <p:nvPr/>
        </p:nvPicPr>
        <p:blipFill>
          <a:blip r:embed="rId6" cstate="print"/>
          <a:stretch>
            <a:fillRect/>
          </a:stretch>
        </p:blipFill>
        <p:spPr>
          <a:xfrm>
            <a:off x="7072884" y="2934970"/>
            <a:ext cx="972312" cy="807720"/>
          </a:xfrm>
          <a:prstGeom prst="rect">
            <a:avLst/>
          </a:prstGeom>
        </p:spPr>
      </p:pic>
      <p:sp>
        <p:nvSpPr>
          <p:cNvPr id="133" name="Textbox 133"/>
          <p:cNvSpPr txBox="1"/>
          <p:nvPr/>
        </p:nvSpPr>
        <p:spPr>
          <a:xfrm>
            <a:off x="7261860" y="3850640"/>
            <a:ext cx="594360" cy="237490"/>
          </a:xfrm>
          <a:prstGeom prst="rect">
            <a:avLst/>
          </a:prstGeom>
        </p:spPr>
        <p:txBody>
          <a:bodyPr wrap="square" lIns="0" tIns="0" rIns="0" bIns="0" rtlCol="0">
            <a:noAutofit/>
          </a:bodyPr>
          <a:lstStyle/>
          <a:p>
            <a:pPr marL="0" marR="0" indent="0" algn="l">
              <a:lnSpc>
                <a:spcPct val="100000"/>
              </a:lnSpc>
              <a:spcBef>
                <a:spcPts val="0"/>
              </a:spcBef>
              <a:spcAft>
                <a:spcPts val="0"/>
              </a:spcAft>
            </a:pPr>
            <a:r>
              <a:rPr lang="en-US" altLang="zh-CN" sz="1600" b="1" kern="100" spc="-10">
                <a:latin typeface="Trebuchet MS" panose="020B0603020202020204"/>
                <a:ea typeface="Trebuchet MS" panose="020B0603020202020204"/>
                <a:cs typeface="Trebuchet MS" panose="020B0603020202020204"/>
                <a:sym typeface="Times New Roman" panose="02020603050405020304"/>
              </a:rPr>
              <a:t>Farms</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p:txBody>
      </p:sp>
      <p:pic>
        <p:nvPicPr>
          <p:cNvPr id="128" name="Image 128" descr="Hospital Clip Art Images - Free Download on Freepik"/>
          <p:cNvPicPr/>
          <p:nvPr/>
        </p:nvPicPr>
        <p:blipFill>
          <a:blip r:embed="rId7" cstate="print"/>
          <a:stretch>
            <a:fillRect/>
          </a:stretch>
        </p:blipFill>
        <p:spPr>
          <a:xfrm>
            <a:off x="8755762" y="2926334"/>
            <a:ext cx="1054607" cy="743712"/>
          </a:xfrm>
          <a:prstGeom prst="rect">
            <a:avLst/>
          </a:prstGeom>
        </p:spPr>
      </p:pic>
      <p:sp>
        <p:nvSpPr>
          <p:cNvPr id="134" name="Textbox 134"/>
          <p:cNvSpPr txBox="1"/>
          <p:nvPr/>
        </p:nvSpPr>
        <p:spPr>
          <a:xfrm>
            <a:off x="8834755" y="3669983"/>
            <a:ext cx="872490" cy="481965"/>
          </a:xfrm>
          <a:prstGeom prst="rect">
            <a:avLst/>
          </a:prstGeom>
        </p:spPr>
        <p:txBody>
          <a:bodyPr wrap="square" lIns="0" tIns="0" rIns="0" bIns="0" rtlCol="0">
            <a:noAutofit/>
          </a:bodyPr>
          <a:lstStyle/>
          <a:p>
            <a:pPr marL="0" marR="0" indent="0" algn="l">
              <a:lnSpc>
                <a:spcPct val="104000"/>
              </a:lnSpc>
              <a:spcBef>
                <a:spcPts val="0"/>
              </a:spcBef>
              <a:spcAft>
                <a:spcPts val="0"/>
              </a:spcAft>
            </a:pPr>
            <a:r>
              <a:rPr lang="en-US" altLang="zh-CN" sz="1600" b="1" kern="100" spc="-10">
                <a:latin typeface="Trebuchet MS" panose="020B0603020202020204"/>
                <a:ea typeface="Trebuchet MS" panose="020B0603020202020204"/>
                <a:cs typeface="Trebuchet MS" panose="020B0603020202020204"/>
                <a:sym typeface="Times New Roman" panose="02020603050405020304"/>
              </a:rPr>
              <a:t>Hospital Buildings</a:t>
            </a:r>
            <a:endParaRPr lang="en-US" altLang="zh-CN" sz="1600" b="1" kern="100">
              <a:latin typeface="Trebuchet MS" panose="020B0603020202020204"/>
              <a:ea typeface="Trebuchet MS" panose="020B0603020202020204"/>
              <a:cs typeface="Trebuchet MS" panose="020B0603020202020204"/>
              <a:sym typeface="Times New Roman" panose="02020603050405020304"/>
            </a:endParaRPr>
          </a:p>
        </p:txBody>
      </p:sp>
    </p:spTree>
    <p:custDataLst>
      <p:tags r:id="rId8"/>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7" name="Group 137"/>
          <p:cNvGrpSpPr/>
          <p:nvPr/>
        </p:nvGrpSpPr>
        <p:grpSpPr>
          <a:xfrm>
            <a:off x="1484630" y="800100"/>
            <a:ext cx="9700260" cy="5058410"/>
            <a:chOff x="0" y="0"/>
            <a:chExt cx="9036050" cy="7562215"/>
          </a:xfrm>
        </p:grpSpPr>
        <p:sp>
          <p:nvSpPr>
            <p:cNvPr id="138" name="Graphic 138"/>
            <p:cNvSpPr/>
            <p:nvPr/>
          </p:nvSpPr>
          <p:spPr>
            <a:xfrm>
              <a:off x="0" y="5050535"/>
              <a:ext cx="8997950" cy="2512060"/>
            </a:xfrm>
            <a:custGeom>
              <a:avLst/>
              <a:gdLst/>
              <a:ahLst/>
              <a:cxnLst/>
              <a:rect l="l" t="t" r="r" b="b"/>
              <a:pathLst>
                <a:path w="8997950" h="2512060">
                  <a:moveTo>
                    <a:pt x="6498336" y="444881"/>
                  </a:moveTo>
                  <a:lnTo>
                    <a:pt x="5148072" y="469392"/>
                  </a:lnTo>
                  <a:lnTo>
                    <a:pt x="4980051" y="1315135"/>
                  </a:lnTo>
                  <a:lnTo>
                    <a:pt x="4093083" y="1329423"/>
                  </a:lnTo>
                  <a:lnTo>
                    <a:pt x="3822446" y="457073"/>
                  </a:lnTo>
                  <a:lnTo>
                    <a:pt x="2236597" y="390144"/>
                  </a:lnTo>
                  <a:lnTo>
                    <a:pt x="0" y="393293"/>
                  </a:lnTo>
                  <a:lnTo>
                    <a:pt x="0" y="2511552"/>
                  </a:lnTo>
                  <a:lnTo>
                    <a:pt x="6498336" y="2511552"/>
                  </a:lnTo>
                  <a:lnTo>
                    <a:pt x="6498336" y="1329423"/>
                  </a:lnTo>
                  <a:lnTo>
                    <a:pt x="6498336" y="444881"/>
                  </a:lnTo>
                  <a:close/>
                </a:path>
                <a:path w="8997950" h="2512060">
                  <a:moveTo>
                    <a:pt x="8997683" y="0"/>
                  </a:moveTo>
                  <a:lnTo>
                    <a:pt x="6528816" y="0"/>
                  </a:lnTo>
                  <a:lnTo>
                    <a:pt x="6528816" y="2115312"/>
                  </a:lnTo>
                  <a:lnTo>
                    <a:pt x="8997683" y="2115312"/>
                  </a:lnTo>
                  <a:lnTo>
                    <a:pt x="8997683" y="0"/>
                  </a:lnTo>
                  <a:close/>
                </a:path>
              </a:pathLst>
            </a:custGeom>
            <a:solidFill>
              <a:srgbClr val="CF8051"/>
            </a:solidFill>
          </p:spPr>
        </p:sp>
        <p:sp>
          <p:nvSpPr>
            <p:cNvPr id="139" name="Graphic 139"/>
            <p:cNvSpPr/>
            <p:nvPr/>
          </p:nvSpPr>
          <p:spPr>
            <a:xfrm>
              <a:off x="6665976" y="5681471"/>
              <a:ext cx="2207260" cy="1426845"/>
            </a:xfrm>
            <a:custGeom>
              <a:avLst/>
              <a:gdLst/>
              <a:ahLst/>
              <a:cxnLst/>
              <a:rect l="l" t="t" r="r" b="b"/>
              <a:pathLst>
                <a:path w="2207260" h="1426845">
                  <a:moveTo>
                    <a:pt x="45720" y="1403604"/>
                  </a:moveTo>
                  <a:lnTo>
                    <a:pt x="43903" y="1394714"/>
                  </a:lnTo>
                  <a:lnTo>
                    <a:pt x="39001" y="1387449"/>
                  </a:lnTo>
                  <a:lnTo>
                    <a:pt x="31724" y="1382547"/>
                  </a:lnTo>
                  <a:lnTo>
                    <a:pt x="22860" y="1380744"/>
                  </a:lnTo>
                  <a:lnTo>
                    <a:pt x="13982" y="1382547"/>
                  </a:lnTo>
                  <a:lnTo>
                    <a:pt x="6705" y="1387449"/>
                  </a:lnTo>
                  <a:lnTo>
                    <a:pt x="1803" y="1394714"/>
                  </a:lnTo>
                  <a:lnTo>
                    <a:pt x="0" y="1403604"/>
                  </a:lnTo>
                  <a:lnTo>
                    <a:pt x="1803" y="1412506"/>
                  </a:lnTo>
                  <a:lnTo>
                    <a:pt x="6705" y="1419771"/>
                  </a:lnTo>
                  <a:lnTo>
                    <a:pt x="13982" y="1424673"/>
                  </a:lnTo>
                  <a:lnTo>
                    <a:pt x="22860" y="1426464"/>
                  </a:lnTo>
                  <a:lnTo>
                    <a:pt x="31724" y="1424673"/>
                  </a:lnTo>
                  <a:lnTo>
                    <a:pt x="39001" y="1419771"/>
                  </a:lnTo>
                  <a:lnTo>
                    <a:pt x="43903" y="1412506"/>
                  </a:lnTo>
                  <a:lnTo>
                    <a:pt x="45720" y="1403604"/>
                  </a:lnTo>
                  <a:close/>
                </a:path>
                <a:path w="2207260" h="1426845">
                  <a:moveTo>
                    <a:pt x="2206752" y="146304"/>
                  </a:moveTo>
                  <a:lnTo>
                    <a:pt x="2199284" y="100076"/>
                  </a:lnTo>
                  <a:lnTo>
                    <a:pt x="2178507" y="59918"/>
                  </a:lnTo>
                  <a:lnTo>
                    <a:pt x="2146833" y="28244"/>
                  </a:lnTo>
                  <a:lnTo>
                    <a:pt x="2106676" y="7467"/>
                  </a:lnTo>
                  <a:lnTo>
                    <a:pt x="2060448" y="0"/>
                  </a:lnTo>
                  <a:lnTo>
                    <a:pt x="2014207" y="7467"/>
                  </a:lnTo>
                  <a:lnTo>
                    <a:pt x="1974049" y="28244"/>
                  </a:lnTo>
                  <a:lnTo>
                    <a:pt x="1942376" y="59918"/>
                  </a:lnTo>
                  <a:lnTo>
                    <a:pt x="1921598" y="100076"/>
                  </a:lnTo>
                  <a:lnTo>
                    <a:pt x="1914144" y="146304"/>
                  </a:lnTo>
                  <a:lnTo>
                    <a:pt x="1921598" y="192544"/>
                  </a:lnTo>
                  <a:lnTo>
                    <a:pt x="1942376" y="232702"/>
                  </a:lnTo>
                  <a:lnTo>
                    <a:pt x="1974049" y="264375"/>
                  </a:lnTo>
                  <a:lnTo>
                    <a:pt x="2014207" y="285153"/>
                  </a:lnTo>
                  <a:lnTo>
                    <a:pt x="2060448" y="292608"/>
                  </a:lnTo>
                  <a:lnTo>
                    <a:pt x="2106676" y="285153"/>
                  </a:lnTo>
                  <a:lnTo>
                    <a:pt x="2146833" y="264375"/>
                  </a:lnTo>
                  <a:lnTo>
                    <a:pt x="2178507" y="232702"/>
                  </a:lnTo>
                  <a:lnTo>
                    <a:pt x="2199284" y="192544"/>
                  </a:lnTo>
                  <a:lnTo>
                    <a:pt x="2206752" y="146304"/>
                  </a:lnTo>
                  <a:close/>
                </a:path>
              </a:pathLst>
            </a:custGeom>
            <a:solidFill>
              <a:srgbClr val="A46A43"/>
            </a:solidFill>
          </p:spPr>
        </p:sp>
        <p:pic>
          <p:nvPicPr>
            <p:cNvPr id="140" name="Image 140"/>
            <p:cNvPicPr/>
            <p:nvPr/>
          </p:nvPicPr>
          <p:blipFill>
            <a:blip r:embed="rId1" cstate="print"/>
            <a:stretch>
              <a:fillRect/>
            </a:stretch>
          </p:blipFill>
          <p:spPr>
            <a:xfrm>
              <a:off x="7604759" y="7363968"/>
              <a:ext cx="143256" cy="143256"/>
            </a:xfrm>
            <a:prstGeom prst="rect">
              <a:avLst/>
            </a:prstGeom>
          </p:spPr>
        </p:pic>
        <p:pic>
          <p:nvPicPr>
            <p:cNvPr id="141" name="Image 141"/>
            <p:cNvPicPr/>
            <p:nvPr/>
          </p:nvPicPr>
          <p:blipFill>
            <a:blip r:embed="rId2" cstate="print"/>
            <a:stretch>
              <a:fillRect/>
            </a:stretch>
          </p:blipFill>
          <p:spPr>
            <a:xfrm>
              <a:off x="7345680" y="7452359"/>
              <a:ext cx="143255" cy="109729"/>
            </a:xfrm>
            <a:prstGeom prst="rect">
              <a:avLst/>
            </a:prstGeom>
          </p:spPr>
        </p:pic>
        <p:sp>
          <p:nvSpPr>
            <p:cNvPr id="142" name="Graphic 142"/>
            <p:cNvSpPr/>
            <p:nvPr/>
          </p:nvSpPr>
          <p:spPr>
            <a:xfrm>
              <a:off x="1391411" y="1958339"/>
              <a:ext cx="6663055" cy="3475990"/>
            </a:xfrm>
            <a:custGeom>
              <a:avLst/>
              <a:gdLst/>
              <a:ahLst/>
              <a:cxnLst/>
              <a:rect l="l" t="t" r="r" b="b"/>
              <a:pathLst>
                <a:path w="6663055" h="3475990">
                  <a:moveTo>
                    <a:pt x="4967605" y="1076706"/>
                  </a:moveTo>
                  <a:lnTo>
                    <a:pt x="5199761" y="1210056"/>
                  </a:lnTo>
                  <a:lnTo>
                    <a:pt x="5195110" y="1202371"/>
                  </a:lnTo>
                  <a:lnTo>
                    <a:pt x="5181078" y="1192842"/>
                  </a:lnTo>
                  <a:lnTo>
                    <a:pt x="5159600" y="1181407"/>
                  </a:lnTo>
                  <a:lnTo>
                    <a:pt x="5132614" y="1168007"/>
                  </a:lnTo>
                  <a:lnTo>
                    <a:pt x="5102055" y="1152581"/>
                  </a:lnTo>
                  <a:lnTo>
                    <a:pt x="5037967" y="1115410"/>
                  </a:lnTo>
                  <a:lnTo>
                    <a:pt x="4982828" y="1069412"/>
                  </a:lnTo>
                  <a:lnTo>
                    <a:pt x="4952130" y="1014104"/>
                  </a:lnTo>
                  <a:lnTo>
                    <a:pt x="4950788" y="982809"/>
                  </a:lnTo>
                  <a:lnTo>
                    <a:pt x="4961365" y="949005"/>
                  </a:lnTo>
                  <a:lnTo>
                    <a:pt x="4985798" y="912633"/>
                  </a:lnTo>
                  <a:lnTo>
                    <a:pt x="5026025" y="873633"/>
                  </a:lnTo>
                  <a:lnTo>
                    <a:pt x="5072344" y="838495"/>
                  </a:lnTo>
                  <a:lnTo>
                    <a:pt x="5131276" y="798869"/>
                  </a:lnTo>
                  <a:lnTo>
                    <a:pt x="5165029" y="777550"/>
                  </a:lnTo>
                  <a:lnTo>
                    <a:pt x="5201403" y="755319"/>
                  </a:lnTo>
                  <a:lnTo>
                    <a:pt x="5240221" y="732249"/>
                  </a:lnTo>
                  <a:lnTo>
                    <a:pt x="5281307" y="708410"/>
                  </a:lnTo>
                  <a:lnTo>
                    <a:pt x="5324483" y="683873"/>
                  </a:lnTo>
                  <a:lnTo>
                    <a:pt x="5369572" y="658708"/>
                  </a:lnTo>
                  <a:lnTo>
                    <a:pt x="5416398" y="632985"/>
                  </a:lnTo>
                  <a:lnTo>
                    <a:pt x="5464782" y="606776"/>
                  </a:lnTo>
                  <a:lnTo>
                    <a:pt x="5514547" y="580151"/>
                  </a:lnTo>
                  <a:lnTo>
                    <a:pt x="5565518" y="553181"/>
                  </a:lnTo>
                  <a:lnTo>
                    <a:pt x="5617516" y="525935"/>
                  </a:lnTo>
                  <a:lnTo>
                    <a:pt x="5670364" y="498486"/>
                  </a:lnTo>
                  <a:lnTo>
                    <a:pt x="5723885" y="470904"/>
                  </a:lnTo>
                  <a:lnTo>
                    <a:pt x="5777903" y="443258"/>
                  </a:lnTo>
                  <a:lnTo>
                    <a:pt x="5832240" y="415621"/>
                  </a:lnTo>
                  <a:lnTo>
                    <a:pt x="5886718" y="388062"/>
                  </a:lnTo>
                  <a:lnTo>
                    <a:pt x="5941161" y="360652"/>
                  </a:lnTo>
                  <a:lnTo>
                    <a:pt x="5995392" y="333461"/>
                  </a:lnTo>
                  <a:lnTo>
                    <a:pt x="6049234" y="306561"/>
                  </a:lnTo>
                  <a:lnTo>
                    <a:pt x="6102508" y="280022"/>
                  </a:lnTo>
                  <a:lnTo>
                    <a:pt x="6155039" y="253915"/>
                  </a:lnTo>
                  <a:lnTo>
                    <a:pt x="6206650" y="228310"/>
                  </a:lnTo>
                  <a:lnTo>
                    <a:pt x="6257162" y="203277"/>
                  </a:lnTo>
                  <a:lnTo>
                    <a:pt x="6306399" y="178888"/>
                  </a:lnTo>
                  <a:lnTo>
                    <a:pt x="6354184" y="155214"/>
                  </a:lnTo>
                  <a:lnTo>
                    <a:pt x="6400339" y="132324"/>
                  </a:lnTo>
                  <a:lnTo>
                    <a:pt x="6444688" y="110289"/>
                  </a:lnTo>
                  <a:lnTo>
                    <a:pt x="6487054" y="89180"/>
                  </a:lnTo>
                  <a:lnTo>
                    <a:pt x="6527258" y="69068"/>
                  </a:lnTo>
                  <a:lnTo>
                    <a:pt x="6565125" y="50024"/>
                  </a:lnTo>
                  <a:lnTo>
                    <a:pt x="6600477" y="32117"/>
                  </a:lnTo>
                  <a:lnTo>
                    <a:pt x="6633137" y="15419"/>
                  </a:lnTo>
                  <a:lnTo>
                    <a:pt x="6662928" y="0"/>
                  </a:lnTo>
                </a:path>
                <a:path w="6663055" h="3475990">
                  <a:moveTo>
                    <a:pt x="0" y="3432048"/>
                  </a:moveTo>
                  <a:lnTo>
                    <a:pt x="2476880" y="3475863"/>
                  </a:lnTo>
                </a:path>
              </a:pathLst>
            </a:custGeom>
            <a:ln w="76200">
              <a:solidFill>
                <a:srgbClr val="63B7E2"/>
              </a:solidFill>
              <a:prstDash val="solid"/>
            </a:ln>
          </p:spPr>
        </p:sp>
        <p:sp>
          <p:nvSpPr>
            <p:cNvPr id="143" name="Graphic 143"/>
            <p:cNvSpPr/>
            <p:nvPr/>
          </p:nvSpPr>
          <p:spPr>
            <a:xfrm>
              <a:off x="6533388" y="2920237"/>
              <a:ext cx="288290" cy="2608580"/>
            </a:xfrm>
            <a:custGeom>
              <a:avLst/>
              <a:gdLst/>
              <a:ahLst/>
              <a:cxnLst/>
              <a:rect l="l" t="t" r="r" b="b"/>
              <a:pathLst>
                <a:path w="288290" h="2608580">
                  <a:moveTo>
                    <a:pt x="288036" y="0"/>
                  </a:moveTo>
                  <a:lnTo>
                    <a:pt x="189357" y="0"/>
                  </a:lnTo>
                  <a:lnTo>
                    <a:pt x="189357" y="2508250"/>
                  </a:lnTo>
                  <a:lnTo>
                    <a:pt x="0" y="2508250"/>
                  </a:lnTo>
                  <a:lnTo>
                    <a:pt x="0" y="2608580"/>
                  </a:lnTo>
                  <a:lnTo>
                    <a:pt x="288036" y="2608580"/>
                  </a:lnTo>
                  <a:lnTo>
                    <a:pt x="288036" y="2508250"/>
                  </a:lnTo>
                  <a:lnTo>
                    <a:pt x="288036" y="0"/>
                  </a:lnTo>
                  <a:close/>
                </a:path>
              </a:pathLst>
            </a:custGeom>
            <a:solidFill>
              <a:srgbClr val="63B7E2"/>
            </a:solidFill>
          </p:spPr>
        </p:sp>
        <p:sp>
          <p:nvSpPr>
            <p:cNvPr id="144" name="Graphic 144"/>
            <p:cNvSpPr/>
            <p:nvPr/>
          </p:nvSpPr>
          <p:spPr>
            <a:xfrm>
              <a:off x="6318503" y="2919983"/>
              <a:ext cx="502920" cy="2609215"/>
            </a:xfrm>
            <a:custGeom>
              <a:avLst/>
              <a:gdLst/>
              <a:ahLst/>
              <a:cxnLst/>
              <a:rect l="l" t="t" r="r" b="b"/>
              <a:pathLst>
                <a:path w="502920" h="2609215">
                  <a:moveTo>
                    <a:pt x="404241" y="0"/>
                  </a:moveTo>
                  <a:lnTo>
                    <a:pt x="502920" y="0"/>
                  </a:lnTo>
                  <a:lnTo>
                    <a:pt x="502920" y="2508630"/>
                  </a:lnTo>
                  <a:lnTo>
                    <a:pt x="502920" y="2609087"/>
                  </a:lnTo>
                  <a:lnTo>
                    <a:pt x="0" y="2609087"/>
                  </a:lnTo>
                  <a:lnTo>
                    <a:pt x="0" y="2508630"/>
                  </a:lnTo>
                  <a:lnTo>
                    <a:pt x="404241" y="2508630"/>
                  </a:lnTo>
                  <a:lnTo>
                    <a:pt x="404241" y="0"/>
                  </a:lnTo>
                  <a:close/>
                </a:path>
              </a:pathLst>
            </a:custGeom>
            <a:ln w="12700">
              <a:solidFill>
                <a:srgbClr val="000000"/>
              </a:solidFill>
              <a:prstDash val="solid"/>
            </a:ln>
          </p:spPr>
        </p:sp>
        <p:sp>
          <p:nvSpPr>
            <p:cNvPr id="145" name="Graphic 145"/>
            <p:cNvSpPr/>
            <p:nvPr/>
          </p:nvSpPr>
          <p:spPr>
            <a:xfrm>
              <a:off x="5928359" y="2889504"/>
              <a:ext cx="871855" cy="408940"/>
            </a:xfrm>
            <a:custGeom>
              <a:avLst/>
              <a:gdLst/>
              <a:ahLst/>
              <a:cxnLst/>
              <a:rect l="l" t="t" r="r" b="b"/>
              <a:pathLst>
                <a:path w="871855" h="408940">
                  <a:moveTo>
                    <a:pt x="871728" y="0"/>
                  </a:moveTo>
                  <a:lnTo>
                    <a:pt x="725423" y="56387"/>
                  </a:lnTo>
                  <a:lnTo>
                    <a:pt x="464438" y="56387"/>
                  </a:lnTo>
                  <a:lnTo>
                    <a:pt x="356362" y="14097"/>
                  </a:lnTo>
                  <a:lnTo>
                    <a:pt x="178180" y="42291"/>
                  </a:lnTo>
                  <a:lnTo>
                    <a:pt x="0" y="0"/>
                  </a:lnTo>
                  <a:lnTo>
                    <a:pt x="63626" y="204216"/>
                  </a:lnTo>
                  <a:lnTo>
                    <a:pt x="235457" y="394335"/>
                  </a:lnTo>
                  <a:lnTo>
                    <a:pt x="572642" y="408432"/>
                  </a:lnTo>
                  <a:lnTo>
                    <a:pt x="782700" y="253492"/>
                  </a:lnTo>
                  <a:lnTo>
                    <a:pt x="871728" y="0"/>
                  </a:lnTo>
                  <a:close/>
                </a:path>
              </a:pathLst>
            </a:custGeom>
            <a:solidFill>
              <a:srgbClr val="63B7E2"/>
            </a:solidFill>
          </p:spPr>
        </p:sp>
        <p:sp>
          <p:nvSpPr>
            <p:cNvPr id="146" name="Graphic 146"/>
            <p:cNvSpPr/>
            <p:nvPr/>
          </p:nvSpPr>
          <p:spPr>
            <a:xfrm>
              <a:off x="6815328" y="1445293"/>
              <a:ext cx="2182495" cy="4086860"/>
            </a:xfrm>
            <a:custGeom>
              <a:avLst/>
              <a:gdLst/>
              <a:ahLst/>
              <a:cxnLst/>
              <a:rect l="l" t="t" r="r" b="b"/>
              <a:pathLst>
                <a:path w="2182495" h="4086860">
                  <a:moveTo>
                    <a:pt x="2182367" y="0"/>
                  </a:moveTo>
                  <a:lnTo>
                    <a:pt x="0" y="1204942"/>
                  </a:lnTo>
                  <a:lnTo>
                    <a:pt x="0" y="4086826"/>
                  </a:lnTo>
                  <a:lnTo>
                    <a:pt x="2182367" y="4086826"/>
                  </a:lnTo>
                  <a:lnTo>
                    <a:pt x="2182367" y="0"/>
                  </a:lnTo>
                  <a:close/>
                </a:path>
              </a:pathLst>
            </a:custGeom>
            <a:solidFill>
              <a:srgbClr val="FFF1CC"/>
            </a:solidFill>
          </p:spPr>
        </p:sp>
        <p:sp>
          <p:nvSpPr>
            <p:cNvPr id="147" name="Graphic 147"/>
            <p:cNvSpPr/>
            <p:nvPr/>
          </p:nvSpPr>
          <p:spPr>
            <a:xfrm>
              <a:off x="6405371" y="1472796"/>
              <a:ext cx="2592705" cy="1394460"/>
            </a:xfrm>
            <a:custGeom>
              <a:avLst/>
              <a:gdLst/>
              <a:ahLst/>
              <a:cxnLst/>
              <a:rect l="l" t="t" r="r" b="b"/>
              <a:pathLst>
                <a:path w="2592705" h="1394460">
                  <a:moveTo>
                    <a:pt x="0" y="1393847"/>
                  </a:moveTo>
                  <a:lnTo>
                    <a:pt x="2592323" y="0"/>
                  </a:lnTo>
                </a:path>
              </a:pathLst>
            </a:custGeom>
            <a:ln w="76200">
              <a:solidFill>
                <a:srgbClr val="000000"/>
              </a:solidFill>
              <a:prstDash val="solid"/>
            </a:ln>
          </p:spPr>
        </p:sp>
        <p:sp>
          <p:nvSpPr>
            <p:cNvPr id="148" name="Graphic 148"/>
            <p:cNvSpPr/>
            <p:nvPr/>
          </p:nvSpPr>
          <p:spPr>
            <a:xfrm>
              <a:off x="5901309" y="2865120"/>
              <a:ext cx="914400" cy="457200"/>
            </a:xfrm>
            <a:custGeom>
              <a:avLst/>
              <a:gdLst/>
              <a:ahLst/>
              <a:cxnLst/>
              <a:rect l="l" t="t" r="r" b="b"/>
              <a:pathLst>
                <a:path w="914400" h="457200">
                  <a:moveTo>
                    <a:pt x="914018" y="0"/>
                  </a:moveTo>
                  <a:lnTo>
                    <a:pt x="884046" y="0"/>
                  </a:lnTo>
                  <a:lnTo>
                    <a:pt x="881327" y="48445"/>
                  </a:lnTo>
                  <a:lnTo>
                    <a:pt x="873361" y="95337"/>
                  </a:lnTo>
                  <a:lnTo>
                    <a:pt x="860440" y="140372"/>
                  </a:lnTo>
                  <a:lnTo>
                    <a:pt x="842853" y="183249"/>
                  </a:lnTo>
                  <a:lnTo>
                    <a:pt x="820890" y="223666"/>
                  </a:lnTo>
                  <a:lnTo>
                    <a:pt x="794843" y="261320"/>
                  </a:lnTo>
                  <a:lnTo>
                    <a:pt x="765000" y="295909"/>
                  </a:lnTo>
                  <a:lnTo>
                    <a:pt x="731652" y="327132"/>
                  </a:lnTo>
                  <a:lnTo>
                    <a:pt x="695090" y="354686"/>
                  </a:lnTo>
                  <a:lnTo>
                    <a:pt x="655604" y="378269"/>
                  </a:lnTo>
                  <a:lnTo>
                    <a:pt x="613483" y="397578"/>
                  </a:lnTo>
                  <a:lnTo>
                    <a:pt x="569018" y="412313"/>
                  </a:lnTo>
                  <a:lnTo>
                    <a:pt x="522500" y="422169"/>
                  </a:lnTo>
                  <a:lnTo>
                    <a:pt x="474217" y="426846"/>
                  </a:lnTo>
                  <a:lnTo>
                    <a:pt x="427610" y="426245"/>
                  </a:lnTo>
                  <a:lnTo>
                    <a:pt x="382252" y="420745"/>
                  </a:lnTo>
                  <a:lnTo>
                    <a:pt x="338417" y="410599"/>
                  </a:lnTo>
                  <a:lnTo>
                    <a:pt x="296375" y="396055"/>
                  </a:lnTo>
                  <a:lnTo>
                    <a:pt x="256398" y="377364"/>
                  </a:lnTo>
                  <a:lnTo>
                    <a:pt x="218759" y="354776"/>
                  </a:lnTo>
                  <a:lnTo>
                    <a:pt x="183727" y="328541"/>
                  </a:lnTo>
                  <a:lnTo>
                    <a:pt x="151576" y="298909"/>
                  </a:lnTo>
                  <a:lnTo>
                    <a:pt x="122576" y="266132"/>
                  </a:lnTo>
                  <a:lnTo>
                    <a:pt x="96999" y="230457"/>
                  </a:lnTo>
                  <a:lnTo>
                    <a:pt x="75118" y="192137"/>
                  </a:lnTo>
                  <a:lnTo>
                    <a:pt x="57202" y="151421"/>
                  </a:lnTo>
                  <a:lnTo>
                    <a:pt x="43525" y="108559"/>
                  </a:lnTo>
                  <a:lnTo>
                    <a:pt x="34358" y="63802"/>
                  </a:lnTo>
                  <a:lnTo>
                    <a:pt x="29971" y="17398"/>
                  </a:lnTo>
                  <a:lnTo>
                    <a:pt x="0" y="18668"/>
                  </a:lnTo>
                  <a:lnTo>
                    <a:pt x="4516" y="66937"/>
                  </a:lnTo>
                  <a:lnTo>
                    <a:pt x="13876" y="113582"/>
                  </a:lnTo>
                  <a:lnTo>
                    <a:pt x="27819" y="158349"/>
                  </a:lnTo>
                  <a:lnTo>
                    <a:pt x="46079" y="200987"/>
                  </a:lnTo>
                  <a:lnTo>
                    <a:pt x="68396" y="241243"/>
                  </a:lnTo>
                  <a:lnTo>
                    <a:pt x="94506" y="278864"/>
                  </a:lnTo>
                  <a:lnTo>
                    <a:pt x="124146" y="313598"/>
                  </a:lnTo>
                  <a:lnTo>
                    <a:pt x="157053" y="345191"/>
                  </a:lnTo>
                  <a:lnTo>
                    <a:pt x="192965" y="373392"/>
                  </a:lnTo>
                  <a:lnTo>
                    <a:pt x="231619" y="397947"/>
                  </a:lnTo>
                  <a:lnTo>
                    <a:pt x="272752" y="418604"/>
                  </a:lnTo>
                  <a:lnTo>
                    <a:pt x="316101" y="435111"/>
                  </a:lnTo>
                  <a:lnTo>
                    <a:pt x="361404" y="447214"/>
                  </a:lnTo>
                  <a:lnTo>
                    <a:pt x="408397" y="454661"/>
                  </a:lnTo>
                  <a:lnTo>
                    <a:pt x="456818" y="457200"/>
                  </a:lnTo>
                  <a:lnTo>
                    <a:pt x="503560" y="454839"/>
                  </a:lnTo>
                  <a:lnTo>
                    <a:pt x="548952" y="447910"/>
                  </a:lnTo>
                  <a:lnTo>
                    <a:pt x="592765" y="436642"/>
                  </a:lnTo>
                  <a:lnTo>
                    <a:pt x="634769" y="421266"/>
                  </a:lnTo>
                  <a:lnTo>
                    <a:pt x="674735" y="402012"/>
                  </a:lnTo>
                  <a:lnTo>
                    <a:pt x="712431" y="379109"/>
                  </a:lnTo>
                  <a:lnTo>
                    <a:pt x="747628" y="352788"/>
                  </a:lnTo>
                  <a:lnTo>
                    <a:pt x="780097" y="323278"/>
                  </a:lnTo>
                  <a:lnTo>
                    <a:pt x="809607" y="290809"/>
                  </a:lnTo>
                  <a:lnTo>
                    <a:pt x="835928" y="255612"/>
                  </a:lnTo>
                  <a:lnTo>
                    <a:pt x="858831" y="217916"/>
                  </a:lnTo>
                  <a:lnTo>
                    <a:pt x="878085" y="177950"/>
                  </a:lnTo>
                  <a:lnTo>
                    <a:pt x="893461" y="135946"/>
                  </a:lnTo>
                  <a:lnTo>
                    <a:pt x="904729" y="92133"/>
                  </a:lnTo>
                  <a:lnTo>
                    <a:pt x="911658" y="46741"/>
                  </a:lnTo>
                  <a:lnTo>
                    <a:pt x="914018" y="0"/>
                  </a:lnTo>
                  <a:close/>
                </a:path>
              </a:pathLst>
            </a:custGeom>
            <a:solidFill>
              <a:srgbClr val="000000"/>
            </a:solidFill>
          </p:spPr>
        </p:sp>
        <p:sp>
          <p:nvSpPr>
            <p:cNvPr id="149" name="Graphic 149"/>
            <p:cNvSpPr/>
            <p:nvPr/>
          </p:nvSpPr>
          <p:spPr>
            <a:xfrm>
              <a:off x="5901309" y="2865120"/>
              <a:ext cx="914400" cy="457200"/>
            </a:xfrm>
            <a:custGeom>
              <a:avLst/>
              <a:gdLst/>
              <a:ahLst/>
              <a:cxnLst/>
              <a:rect l="l" t="t" r="r" b="b"/>
              <a:pathLst>
                <a:path w="914400" h="457200">
                  <a:moveTo>
                    <a:pt x="914018" y="0"/>
                  </a:moveTo>
                  <a:lnTo>
                    <a:pt x="911658" y="46741"/>
                  </a:lnTo>
                  <a:lnTo>
                    <a:pt x="904729" y="92133"/>
                  </a:lnTo>
                  <a:lnTo>
                    <a:pt x="893461" y="135946"/>
                  </a:lnTo>
                  <a:lnTo>
                    <a:pt x="878085" y="177950"/>
                  </a:lnTo>
                  <a:lnTo>
                    <a:pt x="858831" y="217916"/>
                  </a:lnTo>
                  <a:lnTo>
                    <a:pt x="835928" y="255612"/>
                  </a:lnTo>
                  <a:lnTo>
                    <a:pt x="809607" y="290809"/>
                  </a:lnTo>
                  <a:lnTo>
                    <a:pt x="780097" y="323278"/>
                  </a:lnTo>
                  <a:lnTo>
                    <a:pt x="747628" y="352788"/>
                  </a:lnTo>
                  <a:lnTo>
                    <a:pt x="712431" y="379109"/>
                  </a:lnTo>
                  <a:lnTo>
                    <a:pt x="674735" y="402012"/>
                  </a:lnTo>
                  <a:lnTo>
                    <a:pt x="634769" y="421266"/>
                  </a:lnTo>
                  <a:lnTo>
                    <a:pt x="592765" y="436642"/>
                  </a:lnTo>
                  <a:lnTo>
                    <a:pt x="548952" y="447910"/>
                  </a:lnTo>
                  <a:lnTo>
                    <a:pt x="503560" y="454839"/>
                  </a:lnTo>
                  <a:lnTo>
                    <a:pt x="456818" y="457200"/>
                  </a:lnTo>
                  <a:lnTo>
                    <a:pt x="408397" y="454661"/>
                  </a:lnTo>
                  <a:lnTo>
                    <a:pt x="361404" y="447214"/>
                  </a:lnTo>
                  <a:lnTo>
                    <a:pt x="316101" y="435111"/>
                  </a:lnTo>
                  <a:lnTo>
                    <a:pt x="272752" y="418604"/>
                  </a:lnTo>
                  <a:lnTo>
                    <a:pt x="231619" y="397947"/>
                  </a:lnTo>
                  <a:lnTo>
                    <a:pt x="192965" y="373392"/>
                  </a:lnTo>
                  <a:lnTo>
                    <a:pt x="157053" y="345191"/>
                  </a:lnTo>
                  <a:lnTo>
                    <a:pt x="124146" y="313598"/>
                  </a:lnTo>
                  <a:lnTo>
                    <a:pt x="94506" y="278864"/>
                  </a:lnTo>
                  <a:lnTo>
                    <a:pt x="68396" y="241243"/>
                  </a:lnTo>
                  <a:lnTo>
                    <a:pt x="46079" y="200987"/>
                  </a:lnTo>
                  <a:lnTo>
                    <a:pt x="27819" y="158349"/>
                  </a:lnTo>
                  <a:lnTo>
                    <a:pt x="13876" y="113582"/>
                  </a:lnTo>
                  <a:lnTo>
                    <a:pt x="4516" y="66937"/>
                  </a:lnTo>
                  <a:lnTo>
                    <a:pt x="0" y="18668"/>
                  </a:lnTo>
                  <a:lnTo>
                    <a:pt x="29971" y="17398"/>
                  </a:lnTo>
                  <a:lnTo>
                    <a:pt x="34358" y="63802"/>
                  </a:lnTo>
                  <a:lnTo>
                    <a:pt x="43525" y="108559"/>
                  </a:lnTo>
                  <a:lnTo>
                    <a:pt x="57202" y="151421"/>
                  </a:lnTo>
                  <a:lnTo>
                    <a:pt x="75118" y="192137"/>
                  </a:lnTo>
                  <a:lnTo>
                    <a:pt x="96999" y="230457"/>
                  </a:lnTo>
                  <a:lnTo>
                    <a:pt x="122576" y="266132"/>
                  </a:lnTo>
                  <a:lnTo>
                    <a:pt x="151576" y="298909"/>
                  </a:lnTo>
                  <a:lnTo>
                    <a:pt x="183727" y="328541"/>
                  </a:lnTo>
                  <a:lnTo>
                    <a:pt x="218759" y="354776"/>
                  </a:lnTo>
                  <a:lnTo>
                    <a:pt x="256398" y="377364"/>
                  </a:lnTo>
                  <a:lnTo>
                    <a:pt x="296375" y="396055"/>
                  </a:lnTo>
                  <a:lnTo>
                    <a:pt x="338417" y="410599"/>
                  </a:lnTo>
                  <a:lnTo>
                    <a:pt x="382252" y="420745"/>
                  </a:lnTo>
                  <a:lnTo>
                    <a:pt x="427610" y="426245"/>
                  </a:lnTo>
                  <a:lnTo>
                    <a:pt x="474217" y="426846"/>
                  </a:lnTo>
                  <a:lnTo>
                    <a:pt x="522500" y="422169"/>
                  </a:lnTo>
                  <a:lnTo>
                    <a:pt x="569018" y="412313"/>
                  </a:lnTo>
                  <a:lnTo>
                    <a:pt x="613483" y="397578"/>
                  </a:lnTo>
                  <a:lnTo>
                    <a:pt x="655604" y="378269"/>
                  </a:lnTo>
                  <a:lnTo>
                    <a:pt x="695090" y="354686"/>
                  </a:lnTo>
                  <a:lnTo>
                    <a:pt x="731652" y="327132"/>
                  </a:lnTo>
                  <a:lnTo>
                    <a:pt x="765000" y="295909"/>
                  </a:lnTo>
                  <a:lnTo>
                    <a:pt x="794843" y="261320"/>
                  </a:lnTo>
                  <a:lnTo>
                    <a:pt x="820890" y="223666"/>
                  </a:lnTo>
                  <a:lnTo>
                    <a:pt x="842853" y="183249"/>
                  </a:lnTo>
                  <a:lnTo>
                    <a:pt x="860440" y="140372"/>
                  </a:lnTo>
                  <a:lnTo>
                    <a:pt x="873361" y="95337"/>
                  </a:lnTo>
                  <a:lnTo>
                    <a:pt x="881327" y="48445"/>
                  </a:lnTo>
                  <a:lnTo>
                    <a:pt x="884046" y="0"/>
                  </a:lnTo>
                  <a:lnTo>
                    <a:pt x="914018" y="0"/>
                  </a:lnTo>
                  <a:close/>
                </a:path>
              </a:pathLst>
            </a:custGeom>
            <a:ln w="12700">
              <a:solidFill>
                <a:srgbClr val="000000"/>
              </a:solidFill>
              <a:prstDash val="solid"/>
            </a:ln>
          </p:spPr>
        </p:sp>
        <p:pic>
          <p:nvPicPr>
            <p:cNvPr id="150" name="Image 150" descr="A green grass with white flowers  Description automatically generated"/>
            <p:cNvPicPr/>
            <p:nvPr/>
          </p:nvPicPr>
          <p:blipFill>
            <a:blip r:embed="rId3" cstate="print"/>
            <a:stretch>
              <a:fillRect/>
            </a:stretch>
          </p:blipFill>
          <p:spPr>
            <a:xfrm>
              <a:off x="3694176" y="4690871"/>
              <a:ext cx="731520" cy="731519"/>
            </a:xfrm>
            <a:prstGeom prst="rect">
              <a:avLst/>
            </a:prstGeom>
          </p:spPr>
        </p:pic>
        <p:pic>
          <p:nvPicPr>
            <p:cNvPr id="151" name="Image 151" descr="A green grass with white flowers  Description automatically generated"/>
            <p:cNvPicPr/>
            <p:nvPr/>
          </p:nvPicPr>
          <p:blipFill>
            <a:blip r:embed="rId3" cstate="print"/>
            <a:stretch>
              <a:fillRect/>
            </a:stretch>
          </p:blipFill>
          <p:spPr>
            <a:xfrm>
              <a:off x="4023359" y="4690871"/>
              <a:ext cx="731520" cy="731519"/>
            </a:xfrm>
            <a:prstGeom prst="rect">
              <a:avLst/>
            </a:prstGeom>
          </p:spPr>
        </p:pic>
        <p:pic>
          <p:nvPicPr>
            <p:cNvPr id="152" name="Image 152" descr="A green grass with white flowers  Description automatically generated"/>
            <p:cNvPicPr/>
            <p:nvPr/>
          </p:nvPicPr>
          <p:blipFill>
            <a:blip r:embed="rId3" cstate="print"/>
            <a:stretch>
              <a:fillRect/>
            </a:stretch>
          </p:blipFill>
          <p:spPr>
            <a:xfrm>
              <a:off x="4349496" y="4690871"/>
              <a:ext cx="731520" cy="731519"/>
            </a:xfrm>
            <a:prstGeom prst="rect">
              <a:avLst/>
            </a:prstGeom>
          </p:spPr>
        </p:pic>
        <p:pic>
          <p:nvPicPr>
            <p:cNvPr id="153" name="Image 153" descr="A green grass with white flowers  Description automatically generated"/>
            <p:cNvPicPr/>
            <p:nvPr/>
          </p:nvPicPr>
          <p:blipFill>
            <a:blip r:embed="rId3" cstate="print"/>
            <a:stretch>
              <a:fillRect/>
            </a:stretch>
          </p:blipFill>
          <p:spPr>
            <a:xfrm>
              <a:off x="4669535" y="4690871"/>
              <a:ext cx="731520" cy="731519"/>
            </a:xfrm>
            <a:prstGeom prst="rect">
              <a:avLst/>
            </a:prstGeom>
          </p:spPr>
        </p:pic>
        <p:pic>
          <p:nvPicPr>
            <p:cNvPr id="154" name="Image 154"/>
            <p:cNvPicPr/>
            <p:nvPr/>
          </p:nvPicPr>
          <p:blipFill>
            <a:blip r:embed="rId4" cstate="print"/>
            <a:stretch>
              <a:fillRect/>
            </a:stretch>
          </p:blipFill>
          <p:spPr>
            <a:xfrm>
              <a:off x="627887" y="6690359"/>
              <a:ext cx="140208" cy="143256"/>
            </a:xfrm>
            <a:prstGeom prst="rect">
              <a:avLst/>
            </a:prstGeom>
          </p:spPr>
        </p:pic>
        <p:pic>
          <p:nvPicPr>
            <p:cNvPr id="155" name="Image 155"/>
            <p:cNvPicPr/>
            <p:nvPr/>
          </p:nvPicPr>
          <p:blipFill>
            <a:blip r:embed="rId5" cstate="print"/>
            <a:stretch>
              <a:fillRect/>
            </a:stretch>
          </p:blipFill>
          <p:spPr>
            <a:xfrm>
              <a:off x="3291840" y="5586984"/>
              <a:ext cx="143256" cy="143256"/>
            </a:xfrm>
            <a:prstGeom prst="rect">
              <a:avLst/>
            </a:prstGeom>
          </p:spPr>
        </p:pic>
        <p:pic>
          <p:nvPicPr>
            <p:cNvPr id="156" name="Image 156"/>
            <p:cNvPicPr/>
            <p:nvPr/>
          </p:nvPicPr>
          <p:blipFill>
            <a:blip r:embed="rId1" cstate="print"/>
            <a:stretch>
              <a:fillRect/>
            </a:stretch>
          </p:blipFill>
          <p:spPr>
            <a:xfrm>
              <a:off x="7272528" y="7080504"/>
              <a:ext cx="143255" cy="143256"/>
            </a:xfrm>
            <a:prstGeom prst="rect">
              <a:avLst/>
            </a:prstGeom>
          </p:spPr>
        </p:pic>
        <p:pic>
          <p:nvPicPr>
            <p:cNvPr id="157" name="Image 157"/>
            <p:cNvPicPr/>
            <p:nvPr/>
          </p:nvPicPr>
          <p:blipFill>
            <a:blip r:embed="rId6" cstate="print"/>
            <a:stretch>
              <a:fillRect/>
            </a:stretch>
          </p:blipFill>
          <p:spPr>
            <a:xfrm>
              <a:off x="64007" y="6778752"/>
              <a:ext cx="143256" cy="143256"/>
            </a:xfrm>
            <a:prstGeom prst="rect">
              <a:avLst/>
            </a:prstGeom>
          </p:spPr>
        </p:pic>
        <p:sp>
          <p:nvSpPr>
            <p:cNvPr id="158" name="Graphic 158"/>
            <p:cNvSpPr/>
            <p:nvPr/>
          </p:nvSpPr>
          <p:spPr>
            <a:xfrm>
              <a:off x="167640" y="5730239"/>
              <a:ext cx="7001509" cy="1804670"/>
            </a:xfrm>
            <a:custGeom>
              <a:avLst/>
              <a:gdLst/>
              <a:ahLst/>
              <a:cxnLst/>
              <a:rect l="l" t="t" r="r" b="b"/>
              <a:pathLst>
                <a:path w="7001509" h="1804670">
                  <a:moveTo>
                    <a:pt x="45720" y="501396"/>
                  </a:moveTo>
                  <a:lnTo>
                    <a:pt x="43916" y="492531"/>
                  </a:lnTo>
                  <a:lnTo>
                    <a:pt x="39014" y="485254"/>
                  </a:lnTo>
                  <a:lnTo>
                    <a:pt x="31750" y="480352"/>
                  </a:lnTo>
                  <a:lnTo>
                    <a:pt x="22860" y="478536"/>
                  </a:lnTo>
                  <a:lnTo>
                    <a:pt x="13957" y="480352"/>
                  </a:lnTo>
                  <a:lnTo>
                    <a:pt x="6692" y="485254"/>
                  </a:lnTo>
                  <a:lnTo>
                    <a:pt x="1790" y="492531"/>
                  </a:lnTo>
                  <a:lnTo>
                    <a:pt x="0" y="501396"/>
                  </a:lnTo>
                  <a:lnTo>
                    <a:pt x="1790" y="510273"/>
                  </a:lnTo>
                  <a:lnTo>
                    <a:pt x="6692" y="517550"/>
                  </a:lnTo>
                  <a:lnTo>
                    <a:pt x="13957" y="522452"/>
                  </a:lnTo>
                  <a:lnTo>
                    <a:pt x="22860" y="524256"/>
                  </a:lnTo>
                  <a:lnTo>
                    <a:pt x="31750" y="522452"/>
                  </a:lnTo>
                  <a:lnTo>
                    <a:pt x="39014" y="517550"/>
                  </a:lnTo>
                  <a:lnTo>
                    <a:pt x="43916" y="510273"/>
                  </a:lnTo>
                  <a:lnTo>
                    <a:pt x="45720" y="501396"/>
                  </a:lnTo>
                  <a:close/>
                </a:path>
                <a:path w="7001509" h="1804670">
                  <a:moveTo>
                    <a:pt x="292608" y="1031748"/>
                  </a:moveTo>
                  <a:lnTo>
                    <a:pt x="290804" y="1022858"/>
                  </a:lnTo>
                  <a:lnTo>
                    <a:pt x="285902" y="1015593"/>
                  </a:lnTo>
                  <a:lnTo>
                    <a:pt x="278638" y="1010691"/>
                  </a:lnTo>
                  <a:lnTo>
                    <a:pt x="269748" y="1008888"/>
                  </a:lnTo>
                  <a:lnTo>
                    <a:pt x="260845" y="1010691"/>
                  </a:lnTo>
                  <a:lnTo>
                    <a:pt x="253580" y="1015593"/>
                  </a:lnTo>
                  <a:lnTo>
                    <a:pt x="248678" y="1022858"/>
                  </a:lnTo>
                  <a:lnTo>
                    <a:pt x="246888" y="1031748"/>
                  </a:lnTo>
                  <a:lnTo>
                    <a:pt x="248678" y="1040650"/>
                  </a:lnTo>
                  <a:lnTo>
                    <a:pt x="253580" y="1047915"/>
                  </a:lnTo>
                  <a:lnTo>
                    <a:pt x="260845" y="1052817"/>
                  </a:lnTo>
                  <a:lnTo>
                    <a:pt x="269748" y="1054608"/>
                  </a:lnTo>
                  <a:lnTo>
                    <a:pt x="278638" y="1052817"/>
                  </a:lnTo>
                  <a:lnTo>
                    <a:pt x="285902" y="1047915"/>
                  </a:lnTo>
                  <a:lnTo>
                    <a:pt x="290804" y="1040650"/>
                  </a:lnTo>
                  <a:lnTo>
                    <a:pt x="292608" y="1031748"/>
                  </a:lnTo>
                  <a:close/>
                </a:path>
                <a:path w="7001509" h="1804670">
                  <a:moveTo>
                    <a:pt x="310896" y="1690116"/>
                  </a:moveTo>
                  <a:lnTo>
                    <a:pt x="309092" y="1681226"/>
                  </a:lnTo>
                  <a:lnTo>
                    <a:pt x="304190" y="1673961"/>
                  </a:lnTo>
                  <a:lnTo>
                    <a:pt x="296926" y="1669059"/>
                  </a:lnTo>
                  <a:lnTo>
                    <a:pt x="288036" y="1667256"/>
                  </a:lnTo>
                  <a:lnTo>
                    <a:pt x="279133" y="1669059"/>
                  </a:lnTo>
                  <a:lnTo>
                    <a:pt x="271868" y="1673961"/>
                  </a:lnTo>
                  <a:lnTo>
                    <a:pt x="266966" y="1681226"/>
                  </a:lnTo>
                  <a:lnTo>
                    <a:pt x="265176" y="1690116"/>
                  </a:lnTo>
                  <a:lnTo>
                    <a:pt x="266966" y="1699018"/>
                  </a:lnTo>
                  <a:lnTo>
                    <a:pt x="271868" y="1706283"/>
                  </a:lnTo>
                  <a:lnTo>
                    <a:pt x="279133" y="1711185"/>
                  </a:lnTo>
                  <a:lnTo>
                    <a:pt x="288036" y="1712976"/>
                  </a:lnTo>
                  <a:lnTo>
                    <a:pt x="296926" y="1711185"/>
                  </a:lnTo>
                  <a:lnTo>
                    <a:pt x="304190" y="1706283"/>
                  </a:lnTo>
                  <a:lnTo>
                    <a:pt x="309092" y="1699018"/>
                  </a:lnTo>
                  <a:lnTo>
                    <a:pt x="310896" y="1690116"/>
                  </a:lnTo>
                  <a:close/>
                </a:path>
                <a:path w="7001509" h="1804670">
                  <a:moveTo>
                    <a:pt x="316992" y="169176"/>
                  </a:moveTo>
                  <a:lnTo>
                    <a:pt x="315188" y="160299"/>
                  </a:lnTo>
                  <a:lnTo>
                    <a:pt x="310286" y="153022"/>
                  </a:lnTo>
                  <a:lnTo>
                    <a:pt x="303022" y="148120"/>
                  </a:lnTo>
                  <a:lnTo>
                    <a:pt x="294132" y="146304"/>
                  </a:lnTo>
                  <a:lnTo>
                    <a:pt x="285229" y="148120"/>
                  </a:lnTo>
                  <a:lnTo>
                    <a:pt x="277964" y="153022"/>
                  </a:lnTo>
                  <a:lnTo>
                    <a:pt x="273062" y="160299"/>
                  </a:lnTo>
                  <a:lnTo>
                    <a:pt x="271272" y="169176"/>
                  </a:lnTo>
                  <a:lnTo>
                    <a:pt x="273062" y="178041"/>
                  </a:lnTo>
                  <a:lnTo>
                    <a:pt x="277964" y="185318"/>
                  </a:lnTo>
                  <a:lnTo>
                    <a:pt x="285229" y="190220"/>
                  </a:lnTo>
                  <a:lnTo>
                    <a:pt x="294132" y="192024"/>
                  </a:lnTo>
                  <a:lnTo>
                    <a:pt x="303022" y="190220"/>
                  </a:lnTo>
                  <a:lnTo>
                    <a:pt x="310286" y="185318"/>
                  </a:lnTo>
                  <a:lnTo>
                    <a:pt x="315188" y="178041"/>
                  </a:lnTo>
                  <a:lnTo>
                    <a:pt x="316992" y="169176"/>
                  </a:lnTo>
                  <a:close/>
                </a:path>
                <a:path w="7001509" h="1804670">
                  <a:moveTo>
                    <a:pt x="384048" y="1031748"/>
                  </a:moveTo>
                  <a:lnTo>
                    <a:pt x="382244" y="1022858"/>
                  </a:lnTo>
                  <a:lnTo>
                    <a:pt x="377342" y="1015593"/>
                  </a:lnTo>
                  <a:lnTo>
                    <a:pt x="370078" y="1010691"/>
                  </a:lnTo>
                  <a:lnTo>
                    <a:pt x="361188" y="1008888"/>
                  </a:lnTo>
                  <a:lnTo>
                    <a:pt x="352285" y="1010691"/>
                  </a:lnTo>
                  <a:lnTo>
                    <a:pt x="345020" y="1015593"/>
                  </a:lnTo>
                  <a:lnTo>
                    <a:pt x="340118" y="1022858"/>
                  </a:lnTo>
                  <a:lnTo>
                    <a:pt x="338328" y="1031748"/>
                  </a:lnTo>
                  <a:lnTo>
                    <a:pt x="340118" y="1040650"/>
                  </a:lnTo>
                  <a:lnTo>
                    <a:pt x="345020" y="1047915"/>
                  </a:lnTo>
                  <a:lnTo>
                    <a:pt x="352285" y="1052817"/>
                  </a:lnTo>
                  <a:lnTo>
                    <a:pt x="361188" y="1054608"/>
                  </a:lnTo>
                  <a:lnTo>
                    <a:pt x="370078" y="1052817"/>
                  </a:lnTo>
                  <a:lnTo>
                    <a:pt x="377342" y="1047915"/>
                  </a:lnTo>
                  <a:lnTo>
                    <a:pt x="382244" y="1040650"/>
                  </a:lnTo>
                  <a:lnTo>
                    <a:pt x="384048" y="1031748"/>
                  </a:lnTo>
                  <a:close/>
                </a:path>
                <a:path w="7001509" h="1804670">
                  <a:moveTo>
                    <a:pt x="387096" y="169176"/>
                  </a:moveTo>
                  <a:lnTo>
                    <a:pt x="385292" y="160299"/>
                  </a:lnTo>
                  <a:lnTo>
                    <a:pt x="380390" y="153022"/>
                  </a:lnTo>
                  <a:lnTo>
                    <a:pt x="373126" y="148120"/>
                  </a:lnTo>
                  <a:lnTo>
                    <a:pt x="364236" y="146304"/>
                  </a:lnTo>
                  <a:lnTo>
                    <a:pt x="355333" y="148120"/>
                  </a:lnTo>
                  <a:lnTo>
                    <a:pt x="348068" y="153022"/>
                  </a:lnTo>
                  <a:lnTo>
                    <a:pt x="343166" y="160299"/>
                  </a:lnTo>
                  <a:lnTo>
                    <a:pt x="341376" y="169176"/>
                  </a:lnTo>
                  <a:lnTo>
                    <a:pt x="343166" y="178041"/>
                  </a:lnTo>
                  <a:lnTo>
                    <a:pt x="348068" y="185318"/>
                  </a:lnTo>
                  <a:lnTo>
                    <a:pt x="355333" y="190220"/>
                  </a:lnTo>
                  <a:lnTo>
                    <a:pt x="364236" y="192024"/>
                  </a:lnTo>
                  <a:lnTo>
                    <a:pt x="373126" y="190220"/>
                  </a:lnTo>
                  <a:lnTo>
                    <a:pt x="380390" y="185318"/>
                  </a:lnTo>
                  <a:lnTo>
                    <a:pt x="385292" y="178041"/>
                  </a:lnTo>
                  <a:lnTo>
                    <a:pt x="387096" y="169176"/>
                  </a:lnTo>
                  <a:close/>
                </a:path>
                <a:path w="7001509" h="1804670">
                  <a:moveTo>
                    <a:pt x="457200" y="269748"/>
                  </a:moveTo>
                  <a:lnTo>
                    <a:pt x="455396" y="260883"/>
                  </a:lnTo>
                  <a:lnTo>
                    <a:pt x="450494" y="253606"/>
                  </a:lnTo>
                  <a:lnTo>
                    <a:pt x="443230" y="248704"/>
                  </a:lnTo>
                  <a:lnTo>
                    <a:pt x="434340" y="246888"/>
                  </a:lnTo>
                  <a:lnTo>
                    <a:pt x="425437" y="248704"/>
                  </a:lnTo>
                  <a:lnTo>
                    <a:pt x="418172" y="253606"/>
                  </a:lnTo>
                  <a:lnTo>
                    <a:pt x="413270" y="260883"/>
                  </a:lnTo>
                  <a:lnTo>
                    <a:pt x="411480" y="269748"/>
                  </a:lnTo>
                  <a:lnTo>
                    <a:pt x="413270" y="278625"/>
                  </a:lnTo>
                  <a:lnTo>
                    <a:pt x="418172" y="285902"/>
                  </a:lnTo>
                  <a:lnTo>
                    <a:pt x="425437" y="290804"/>
                  </a:lnTo>
                  <a:lnTo>
                    <a:pt x="434340" y="292608"/>
                  </a:lnTo>
                  <a:lnTo>
                    <a:pt x="443230" y="290804"/>
                  </a:lnTo>
                  <a:lnTo>
                    <a:pt x="450494" y="285902"/>
                  </a:lnTo>
                  <a:lnTo>
                    <a:pt x="455396" y="278625"/>
                  </a:lnTo>
                  <a:lnTo>
                    <a:pt x="457200" y="269748"/>
                  </a:lnTo>
                  <a:close/>
                </a:path>
                <a:path w="7001509" h="1804670">
                  <a:moveTo>
                    <a:pt x="576072" y="141732"/>
                  </a:moveTo>
                  <a:lnTo>
                    <a:pt x="574268" y="132867"/>
                  </a:lnTo>
                  <a:lnTo>
                    <a:pt x="569366" y="125590"/>
                  </a:lnTo>
                  <a:lnTo>
                    <a:pt x="562102" y="120688"/>
                  </a:lnTo>
                  <a:lnTo>
                    <a:pt x="553212" y="118872"/>
                  </a:lnTo>
                  <a:lnTo>
                    <a:pt x="544309" y="120688"/>
                  </a:lnTo>
                  <a:lnTo>
                    <a:pt x="537044" y="125590"/>
                  </a:lnTo>
                  <a:lnTo>
                    <a:pt x="532142" y="132867"/>
                  </a:lnTo>
                  <a:lnTo>
                    <a:pt x="530352" y="141732"/>
                  </a:lnTo>
                  <a:lnTo>
                    <a:pt x="532142" y="150609"/>
                  </a:lnTo>
                  <a:lnTo>
                    <a:pt x="537044" y="157886"/>
                  </a:lnTo>
                  <a:lnTo>
                    <a:pt x="544309" y="162788"/>
                  </a:lnTo>
                  <a:lnTo>
                    <a:pt x="553212" y="164592"/>
                  </a:lnTo>
                  <a:lnTo>
                    <a:pt x="562102" y="162788"/>
                  </a:lnTo>
                  <a:lnTo>
                    <a:pt x="569366" y="157886"/>
                  </a:lnTo>
                  <a:lnTo>
                    <a:pt x="574268" y="150609"/>
                  </a:lnTo>
                  <a:lnTo>
                    <a:pt x="576072" y="141732"/>
                  </a:lnTo>
                  <a:close/>
                </a:path>
                <a:path w="7001509" h="1804670">
                  <a:moveTo>
                    <a:pt x="646176" y="22860"/>
                  </a:moveTo>
                  <a:lnTo>
                    <a:pt x="644372" y="13995"/>
                  </a:lnTo>
                  <a:lnTo>
                    <a:pt x="639470" y="6718"/>
                  </a:lnTo>
                  <a:lnTo>
                    <a:pt x="632206" y="1816"/>
                  </a:lnTo>
                  <a:lnTo>
                    <a:pt x="623316" y="0"/>
                  </a:lnTo>
                  <a:lnTo>
                    <a:pt x="614413" y="1816"/>
                  </a:lnTo>
                  <a:lnTo>
                    <a:pt x="607148" y="6718"/>
                  </a:lnTo>
                  <a:lnTo>
                    <a:pt x="602246" y="13995"/>
                  </a:lnTo>
                  <a:lnTo>
                    <a:pt x="600456" y="22860"/>
                  </a:lnTo>
                  <a:lnTo>
                    <a:pt x="602246" y="31737"/>
                  </a:lnTo>
                  <a:lnTo>
                    <a:pt x="607148" y="39014"/>
                  </a:lnTo>
                  <a:lnTo>
                    <a:pt x="614413" y="43916"/>
                  </a:lnTo>
                  <a:lnTo>
                    <a:pt x="623316" y="45720"/>
                  </a:lnTo>
                  <a:lnTo>
                    <a:pt x="632206" y="43916"/>
                  </a:lnTo>
                  <a:lnTo>
                    <a:pt x="639470" y="39014"/>
                  </a:lnTo>
                  <a:lnTo>
                    <a:pt x="644372" y="31737"/>
                  </a:lnTo>
                  <a:lnTo>
                    <a:pt x="646176" y="22860"/>
                  </a:lnTo>
                  <a:close/>
                </a:path>
                <a:path w="7001509" h="1804670">
                  <a:moveTo>
                    <a:pt x="725424" y="239268"/>
                  </a:moveTo>
                  <a:lnTo>
                    <a:pt x="723620" y="230403"/>
                  </a:lnTo>
                  <a:lnTo>
                    <a:pt x="718718" y="223126"/>
                  </a:lnTo>
                  <a:lnTo>
                    <a:pt x="711454" y="218224"/>
                  </a:lnTo>
                  <a:lnTo>
                    <a:pt x="702564" y="216408"/>
                  </a:lnTo>
                  <a:lnTo>
                    <a:pt x="693661" y="218224"/>
                  </a:lnTo>
                  <a:lnTo>
                    <a:pt x="686396" y="223126"/>
                  </a:lnTo>
                  <a:lnTo>
                    <a:pt x="681494" y="230403"/>
                  </a:lnTo>
                  <a:lnTo>
                    <a:pt x="679704" y="239268"/>
                  </a:lnTo>
                  <a:lnTo>
                    <a:pt x="681494" y="248145"/>
                  </a:lnTo>
                  <a:lnTo>
                    <a:pt x="686396" y="255422"/>
                  </a:lnTo>
                  <a:lnTo>
                    <a:pt x="693661" y="260324"/>
                  </a:lnTo>
                  <a:lnTo>
                    <a:pt x="702564" y="262128"/>
                  </a:lnTo>
                  <a:lnTo>
                    <a:pt x="711454" y="260324"/>
                  </a:lnTo>
                  <a:lnTo>
                    <a:pt x="718718" y="255422"/>
                  </a:lnTo>
                  <a:lnTo>
                    <a:pt x="723620" y="248145"/>
                  </a:lnTo>
                  <a:lnTo>
                    <a:pt x="725424" y="239268"/>
                  </a:lnTo>
                  <a:close/>
                </a:path>
                <a:path w="7001509" h="1804670">
                  <a:moveTo>
                    <a:pt x="1109472" y="1319784"/>
                  </a:moveTo>
                  <a:lnTo>
                    <a:pt x="1102004" y="1273543"/>
                  </a:lnTo>
                  <a:lnTo>
                    <a:pt x="1081239" y="1233385"/>
                  </a:lnTo>
                  <a:lnTo>
                    <a:pt x="1049566" y="1201712"/>
                  </a:lnTo>
                  <a:lnTo>
                    <a:pt x="1009408" y="1180947"/>
                  </a:lnTo>
                  <a:lnTo>
                    <a:pt x="963168" y="1173480"/>
                  </a:lnTo>
                  <a:lnTo>
                    <a:pt x="916914" y="1180947"/>
                  </a:lnTo>
                  <a:lnTo>
                    <a:pt x="876757" y="1201712"/>
                  </a:lnTo>
                  <a:lnTo>
                    <a:pt x="845083" y="1233385"/>
                  </a:lnTo>
                  <a:lnTo>
                    <a:pt x="824318" y="1273543"/>
                  </a:lnTo>
                  <a:lnTo>
                    <a:pt x="816864" y="1319784"/>
                  </a:lnTo>
                  <a:lnTo>
                    <a:pt x="824318" y="1366037"/>
                  </a:lnTo>
                  <a:lnTo>
                    <a:pt x="845083" y="1406194"/>
                  </a:lnTo>
                  <a:lnTo>
                    <a:pt x="876757" y="1437868"/>
                  </a:lnTo>
                  <a:lnTo>
                    <a:pt x="916914" y="1458633"/>
                  </a:lnTo>
                  <a:lnTo>
                    <a:pt x="963168" y="1466088"/>
                  </a:lnTo>
                  <a:lnTo>
                    <a:pt x="1009408" y="1458633"/>
                  </a:lnTo>
                  <a:lnTo>
                    <a:pt x="1049566" y="1437868"/>
                  </a:lnTo>
                  <a:lnTo>
                    <a:pt x="1081239" y="1406194"/>
                  </a:lnTo>
                  <a:lnTo>
                    <a:pt x="1102004" y="1366037"/>
                  </a:lnTo>
                  <a:lnTo>
                    <a:pt x="1109472" y="1319784"/>
                  </a:lnTo>
                  <a:close/>
                </a:path>
                <a:path w="7001509" h="1804670">
                  <a:moveTo>
                    <a:pt x="2977896" y="1455420"/>
                  </a:moveTo>
                  <a:lnTo>
                    <a:pt x="2976080" y="1446530"/>
                  </a:lnTo>
                  <a:lnTo>
                    <a:pt x="2971177" y="1439265"/>
                  </a:lnTo>
                  <a:lnTo>
                    <a:pt x="2963900" y="1434363"/>
                  </a:lnTo>
                  <a:lnTo>
                    <a:pt x="2955036" y="1432560"/>
                  </a:lnTo>
                  <a:lnTo>
                    <a:pt x="2946158" y="1434363"/>
                  </a:lnTo>
                  <a:lnTo>
                    <a:pt x="2938881" y="1439265"/>
                  </a:lnTo>
                  <a:lnTo>
                    <a:pt x="2933979" y="1446530"/>
                  </a:lnTo>
                  <a:lnTo>
                    <a:pt x="2932176" y="1455420"/>
                  </a:lnTo>
                  <a:lnTo>
                    <a:pt x="2933979" y="1464322"/>
                  </a:lnTo>
                  <a:lnTo>
                    <a:pt x="2938881" y="1471587"/>
                  </a:lnTo>
                  <a:lnTo>
                    <a:pt x="2946158" y="1476489"/>
                  </a:lnTo>
                  <a:lnTo>
                    <a:pt x="2955036" y="1478280"/>
                  </a:lnTo>
                  <a:lnTo>
                    <a:pt x="2963900" y="1476489"/>
                  </a:lnTo>
                  <a:lnTo>
                    <a:pt x="2971177" y="1471587"/>
                  </a:lnTo>
                  <a:lnTo>
                    <a:pt x="2976080" y="1464322"/>
                  </a:lnTo>
                  <a:lnTo>
                    <a:pt x="2977896" y="1455420"/>
                  </a:lnTo>
                  <a:close/>
                </a:path>
                <a:path w="7001509" h="1804670">
                  <a:moveTo>
                    <a:pt x="3121139" y="687324"/>
                  </a:moveTo>
                  <a:lnTo>
                    <a:pt x="3119336" y="678434"/>
                  </a:lnTo>
                  <a:lnTo>
                    <a:pt x="3114433" y="671169"/>
                  </a:lnTo>
                  <a:lnTo>
                    <a:pt x="3107156" y="666267"/>
                  </a:lnTo>
                  <a:lnTo>
                    <a:pt x="3098292" y="664464"/>
                  </a:lnTo>
                  <a:lnTo>
                    <a:pt x="3089414" y="666267"/>
                  </a:lnTo>
                  <a:lnTo>
                    <a:pt x="3082137" y="671169"/>
                  </a:lnTo>
                  <a:lnTo>
                    <a:pt x="3077235" y="678434"/>
                  </a:lnTo>
                  <a:lnTo>
                    <a:pt x="3075432" y="687324"/>
                  </a:lnTo>
                  <a:lnTo>
                    <a:pt x="3077235" y="696226"/>
                  </a:lnTo>
                  <a:lnTo>
                    <a:pt x="3082137" y="703491"/>
                  </a:lnTo>
                  <a:lnTo>
                    <a:pt x="3089414" y="708393"/>
                  </a:lnTo>
                  <a:lnTo>
                    <a:pt x="3098292" y="710184"/>
                  </a:lnTo>
                  <a:lnTo>
                    <a:pt x="3107156" y="708393"/>
                  </a:lnTo>
                  <a:lnTo>
                    <a:pt x="3114433" y="703491"/>
                  </a:lnTo>
                  <a:lnTo>
                    <a:pt x="3119336" y="696226"/>
                  </a:lnTo>
                  <a:lnTo>
                    <a:pt x="3121139" y="687324"/>
                  </a:lnTo>
                  <a:close/>
                </a:path>
                <a:path w="7001509" h="1804670">
                  <a:moveTo>
                    <a:pt x="3160763" y="239268"/>
                  </a:moveTo>
                  <a:lnTo>
                    <a:pt x="3158960" y="230403"/>
                  </a:lnTo>
                  <a:lnTo>
                    <a:pt x="3154057" y="223126"/>
                  </a:lnTo>
                  <a:lnTo>
                    <a:pt x="3146780" y="218224"/>
                  </a:lnTo>
                  <a:lnTo>
                    <a:pt x="3137903" y="216408"/>
                  </a:lnTo>
                  <a:lnTo>
                    <a:pt x="3129038" y="218224"/>
                  </a:lnTo>
                  <a:lnTo>
                    <a:pt x="3121761" y="223126"/>
                  </a:lnTo>
                  <a:lnTo>
                    <a:pt x="3116859" y="230403"/>
                  </a:lnTo>
                  <a:lnTo>
                    <a:pt x="3115056" y="239268"/>
                  </a:lnTo>
                  <a:lnTo>
                    <a:pt x="3116859" y="248145"/>
                  </a:lnTo>
                  <a:lnTo>
                    <a:pt x="3121761" y="255422"/>
                  </a:lnTo>
                  <a:lnTo>
                    <a:pt x="3129038" y="260324"/>
                  </a:lnTo>
                  <a:lnTo>
                    <a:pt x="3137903" y="262128"/>
                  </a:lnTo>
                  <a:lnTo>
                    <a:pt x="3146780" y="260324"/>
                  </a:lnTo>
                  <a:lnTo>
                    <a:pt x="3154057" y="255422"/>
                  </a:lnTo>
                  <a:lnTo>
                    <a:pt x="3158960" y="248145"/>
                  </a:lnTo>
                  <a:lnTo>
                    <a:pt x="3160763" y="239268"/>
                  </a:lnTo>
                  <a:close/>
                </a:path>
                <a:path w="7001509" h="1804670">
                  <a:moveTo>
                    <a:pt x="3227832" y="769620"/>
                  </a:moveTo>
                  <a:lnTo>
                    <a:pt x="3226016" y="760730"/>
                  </a:lnTo>
                  <a:lnTo>
                    <a:pt x="3221113" y="753465"/>
                  </a:lnTo>
                  <a:lnTo>
                    <a:pt x="3213836" y="748563"/>
                  </a:lnTo>
                  <a:lnTo>
                    <a:pt x="3204972" y="746760"/>
                  </a:lnTo>
                  <a:lnTo>
                    <a:pt x="3196094" y="748563"/>
                  </a:lnTo>
                  <a:lnTo>
                    <a:pt x="3188817" y="753465"/>
                  </a:lnTo>
                  <a:lnTo>
                    <a:pt x="3183915" y="760730"/>
                  </a:lnTo>
                  <a:lnTo>
                    <a:pt x="3182112" y="769620"/>
                  </a:lnTo>
                  <a:lnTo>
                    <a:pt x="3183915" y="778522"/>
                  </a:lnTo>
                  <a:lnTo>
                    <a:pt x="3188817" y="785787"/>
                  </a:lnTo>
                  <a:lnTo>
                    <a:pt x="3196094" y="790689"/>
                  </a:lnTo>
                  <a:lnTo>
                    <a:pt x="3204972" y="792480"/>
                  </a:lnTo>
                  <a:lnTo>
                    <a:pt x="3213836" y="790689"/>
                  </a:lnTo>
                  <a:lnTo>
                    <a:pt x="3221113" y="785787"/>
                  </a:lnTo>
                  <a:lnTo>
                    <a:pt x="3226016" y="778522"/>
                  </a:lnTo>
                  <a:lnTo>
                    <a:pt x="3227832" y="769620"/>
                  </a:lnTo>
                  <a:close/>
                </a:path>
                <a:path w="7001509" h="1804670">
                  <a:moveTo>
                    <a:pt x="3474720" y="1781556"/>
                  </a:moveTo>
                  <a:lnTo>
                    <a:pt x="3472904" y="1772666"/>
                  </a:lnTo>
                  <a:lnTo>
                    <a:pt x="3468001" y="1765401"/>
                  </a:lnTo>
                  <a:lnTo>
                    <a:pt x="3460724" y="1760499"/>
                  </a:lnTo>
                  <a:lnTo>
                    <a:pt x="3451860" y="1758696"/>
                  </a:lnTo>
                  <a:lnTo>
                    <a:pt x="3442982" y="1760499"/>
                  </a:lnTo>
                  <a:lnTo>
                    <a:pt x="3435705" y="1765401"/>
                  </a:lnTo>
                  <a:lnTo>
                    <a:pt x="3430803" y="1772666"/>
                  </a:lnTo>
                  <a:lnTo>
                    <a:pt x="3429000" y="1781556"/>
                  </a:lnTo>
                  <a:lnTo>
                    <a:pt x="3430803" y="1790458"/>
                  </a:lnTo>
                  <a:lnTo>
                    <a:pt x="3435705" y="1797723"/>
                  </a:lnTo>
                  <a:lnTo>
                    <a:pt x="3442982" y="1802625"/>
                  </a:lnTo>
                  <a:lnTo>
                    <a:pt x="3451860" y="1804416"/>
                  </a:lnTo>
                  <a:lnTo>
                    <a:pt x="3460724" y="1802625"/>
                  </a:lnTo>
                  <a:lnTo>
                    <a:pt x="3468001" y="1797723"/>
                  </a:lnTo>
                  <a:lnTo>
                    <a:pt x="3472904" y="1790458"/>
                  </a:lnTo>
                  <a:lnTo>
                    <a:pt x="3474720" y="1781556"/>
                  </a:lnTo>
                  <a:close/>
                </a:path>
                <a:path w="7001509" h="1804670">
                  <a:moveTo>
                    <a:pt x="3474720" y="361188"/>
                  </a:moveTo>
                  <a:lnTo>
                    <a:pt x="3467252" y="315417"/>
                  </a:lnTo>
                  <a:lnTo>
                    <a:pt x="3446475" y="275666"/>
                  </a:lnTo>
                  <a:lnTo>
                    <a:pt x="3414801" y="244335"/>
                  </a:lnTo>
                  <a:lnTo>
                    <a:pt x="3374644" y="223786"/>
                  </a:lnTo>
                  <a:lnTo>
                    <a:pt x="3328416" y="216408"/>
                  </a:lnTo>
                  <a:lnTo>
                    <a:pt x="3282175" y="223786"/>
                  </a:lnTo>
                  <a:lnTo>
                    <a:pt x="3242018" y="244335"/>
                  </a:lnTo>
                  <a:lnTo>
                    <a:pt x="3210344" y="275666"/>
                  </a:lnTo>
                  <a:lnTo>
                    <a:pt x="3189567" y="315417"/>
                  </a:lnTo>
                  <a:lnTo>
                    <a:pt x="3182112" y="361188"/>
                  </a:lnTo>
                  <a:lnTo>
                    <a:pt x="3189567" y="406971"/>
                  </a:lnTo>
                  <a:lnTo>
                    <a:pt x="3210344" y="446722"/>
                  </a:lnTo>
                  <a:lnTo>
                    <a:pt x="3242018" y="478053"/>
                  </a:lnTo>
                  <a:lnTo>
                    <a:pt x="3282175" y="498602"/>
                  </a:lnTo>
                  <a:lnTo>
                    <a:pt x="3328416" y="505968"/>
                  </a:lnTo>
                  <a:lnTo>
                    <a:pt x="3374644" y="498602"/>
                  </a:lnTo>
                  <a:lnTo>
                    <a:pt x="3414801" y="478053"/>
                  </a:lnTo>
                  <a:lnTo>
                    <a:pt x="3446475" y="446722"/>
                  </a:lnTo>
                  <a:lnTo>
                    <a:pt x="3467252" y="406971"/>
                  </a:lnTo>
                  <a:lnTo>
                    <a:pt x="3474720" y="361188"/>
                  </a:lnTo>
                  <a:close/>
                </a:path>
                <a:path w="7001509" h="1804670">
                  <a:moveTo>
                    <a:pt x="6336779" y="1455420"/>
                  </a:moveTo>
                  <a:lnTo>
                    <a:pt x="6334976" y="1446530"/>
                  </a:lnTo>
                  <a:lnTo>
                    <a:pt x="6330074" y="1439265"/>
                  </a:lnTo>
                  <a:lnTo>
                    <a:pt x="6322796" y="1434363"/>
                  </a:lnTo>
                  <a:lnTo>
                    <a:pt x="6313932" y="1432560"/>
                  </a:lnTo>
                  <a:lnTo>
                    <a:pt x="6305054" y="1434363"/>
                  </a:lnTo>
                  <a:lnTo>
                    <a:pt x="6297777" y="1439265"/>
                  </a:lnTo>
                  <a:lnTo>
                    <a:pt x="6292875" y="1446530"/>
                  </a:lnTo>
                  <a:lnTo>
                    <a:pt x="6291072" y="1455420"/>
                  </a:lnTo>
                  <a:lnTo>
                    <a:pt x="6292875" y="1464322"/>
                  </a:lnTo>
                  <a:lnTo>
                    <a:pt x="6297777" y="1471587"/>
                  </a:lnTo>
                  <a:lnTo>
                    <a:pt x="6305054" y="1476489"/>
                  </a:lnTo>
                  <a:lnTo>
                    <a:pt x="6313932" y="1478280"/>
                  </a:lnTo>
                  <a:lnTo>
                    <a:pt x="6322796" y="1476489"/>
                  </a:lnTo>
                  <a:lnTo>
                    <a:pt x="6330074" y="1471587"/>
                  </a:lnTo>
                  <a:lnTo>
                    <a:pt x="6334976" y="1464322"/>
                  </a:lnTo>
                  <a:lnTo>
                    <a:pt x="6336779" y="1455420"/>
                  </a:lnTo>
                  <a:close/>
                </a:path>
                <a:path w="7001509" h="1804670">
                  <a:moveTo>
                    <a:pt x="6937248" y="1568196"/>
                  </a:moveTo>
                  <a:lnTo>
                    <a:pt x="6935432" y="1559306"/>
                  </a:lnTo>
                  <a:lnTo>
                    <a:pt x="6930530" y="1552041"/>
                  </a:lnTo>
                  <a:lnTo>
                    <a:pt x="6923252" y="1547139"/>
                  </a:lnTo>
                  <a:lnTo>
                    <a:pt x="6914388" y="1545336"/>
                  </a:lnTo>
                  <a:lnTo>
                    <a:pt x="6905511" y="1547139"/>
                  </a:lnTo>
                  <a:lnTo>
                    <a:pt x="6898233" y="1552041"/>
                  </a:lnTo>
                  <a:lnTo>
                    <a:pt x="6893331" y="1559306"/>
                  </a:lnTo>
                  <a:lnTo>
                    <a:pt x="6891528" y="1568196"/>
                  </a:lnTo>
                  <a:lnTo>
                    <a:pt x="6893331" y="1577098"/>
                  </a:lnTo>
                  <a:lnTo>
                    <a:pt x="6898233" y="1584363"/>
                  </a:lnTo>
                  <a:lnTo>
                    <a:pt x="6905511" y="1589265"/>
                  </a:lnTo>
                  <a:lnTo>
                    <a:pt x="6914388" y="1591056"/>
                  </a:lnTo>
                  <a:lnTo>
                    <a:pt x="6923252" y="1589265"/>
                  </a:lnTo>
                  <a:lnTo>
                    <a:pt x="6930530" y="1584363"/>
                  </a:lnTo>
                  <a:lnTo>
                    <a:pt x="6935432" y="1577098"/>
                  </a:lnTo>
                  <a:lnTo>
                    <a:pt x="6937248" y="1568196"/>
                  </a:lnTo>
                  <a:close/>
                </a:path>
                <a:path w="7001509" h="1804670">
                  <a:moveTo>
                    <a:pt x="7001256" y="899160"/>
                  </a:moveTo>
                  <a:lnTo>
                    <a:pt x="6993788" y="852919"/>
                  </a:lnTo>
                  <a:lnTo>
                    <a:pt x="6973011" y="812761"/>
                  </a:lnTo>
                  <a:lnTo>
                    <a:pt x="6941337" y="781088"/>
                  </a:lnTo>
                  <a:lnTo>
                    <a:pt x="6901180" y="760323"/>
                  </a:lnTo>
                  <a:lnTo>
                    <a:pt x="6854952" y="752856"/>
                  </a:lnTo>
                  <a:lnTo>
                    <a:pt x="6808711" y="760323"/>
                  </a:lnTo>
                  <a:lnTo>
                    <a:pt x="6768554" y="781088"/>
                  </a:lnTo>
                  <a:lnTo>
                    <a:pt x="6736880" y="812761"/>
                  </a:lnTo>
                  <a:lnTo>
                    <a:pt x="6716103" y="852919"/>
                  </a:lnTo>
                  <a:lnTo>
                    <a:pt x="6708648" y="899160"/>
                  </a:lnTo>
                  <a:lnTo>
                    <a:pt x="6716103" y="945413"/>
                  </a:lnTo>
                  <a:lnTo>
                    <a:pt x="6736880" y="985570"/>
                  </a:lnTo>
                  <a:lnTo>
                    <a:pt x="6768554" y="1017244"/>
                  </a:lnTo>
                  <a:lnTo>
                    <a:pt x="6808711" y="1038009"/>
                  </a:lnTo>
                  <a:lnTo>
                    <a:pt x="6854952" y="1045464"/>
                  </a:lnTo>
                  <a:lnTo>
                    <a:pt x="6901180" y="1038009"/>
                  </a:lnTo>
                  <a:lnTo>
                    <a:pt x="6941337" y="1017244"/>
                  </a:lnTo>
                  <a:lnTo>
                    <a:pt x="6973011" y="985570"/>
                  </a:lnTo>
                  <a:lnTo>
                    <a:pt x="6993788" y="945413"/>
                  </a:lnTo>
                  <a:lnTo>
                    <a:pt x="7001256" y="899160"/>
                  </a:lnTo>
                  <a:close/>
                </a:path>
              </a:pathLst>
            </a:custGeom>
            <a:solidFill>
              <a:srgbClr val="A46A43"/>
            </a:solidFill>
          </p:spPr>
        </p:sp>
        <p:pic>
          <p:nvPicPr>
            <p:cNvPr id="159" name="Image 159"/>
            <p:cNvPicPr/>
            <p:nvPr/>
          </p:nvPicPr>
          <p:blipFill>
            <a:blip r:embed="rId7" cstate="print"/>
            <a:stretch>
              <a:fillRect/>
            </a:stretch>
          </p:blipFill>
          <p:spPr>
            <a:xfrm>
              <a:off x="451104" y="6373367"/>
              <a:ext cx="143255" cy="143256"/>
            </a:xfrm>
            <a:prstGeom prst="rect">
              <a:avLst/>
            </a:prstGeom>
          </p:spPr>
        </p:pic>
        <p:pic>
          <p:nvPicPr>
            <p:cNvPr id="160" name="Image 160"/>
            <p:cNvPicPr/>
            <p:nvPr/>
          </p:nvPicPr>
          <p:blipFill>
            <a:blip r:embed="rId1" cstate="print"/>
            <a:stretch>
              <a:fillRect/>
            </a:stretch>
          </p:blipFill>
          <p:spPr>
            <a:xfrm>
              <a:off x="6092952" y="7260335"/>
              <a:ext cx="143256" cy="143256"/>
            </a:xfrm>
            <a:prstGeom prst="rect">
              <a:avLst/>
            </a:prstGeom>
          </p:spPr>
        </p:pic>
        <p:pic>
          <p:nvPicPr>
            <p:cNvPr id="161" name="Image 161"/>
            <p:cNvPicPr/>
            <p:nvPr/>
          </p:nvPicPr>
          <p:blipFill>
            <a:blip r:embed="rId6" cstate="print"/>
            <a:stretch>
              <a:fillRect/>
            </a:stretch>
          </p:blipFill>
          <p:spPr>
            <a:xfrm>
              <a:off x="859536" y="7147559"/>
              <a:ext cx="143255" cy="143256"/>
            </a:xfrm>
            <a:prstGeom prst="rect">
              <a:avLst/>
            </a:prstGeom>
          </p:spPr>
        </p:pic>
        <p:sp>
          <p:nvSpPr>
            <p:cNvPr id="162" name="Graphic 162"/>
            <p:cNvSpPr/>
            <p:nvPr/>
          </p:nvSpPr>
          <p:spPr>
            <a:xfrm>
              <a:off x="5716523" y="5405628"/>
              <a:ext cx="817244" cy="1454150"/>
            </a:xfrm>
            <a:custGeom>
              <a:avLst/>
              <a:gdLst/>
              <a:ahLst/>
              <a:cxnLst/>
              <a:rect l="l" t="t" r="r" b="b"/>
              <a:pathLst>
                <a:path w="817244" h="1454150">
                  <a:moveTo>
                    <a:pt x="816864" y="0"/>
                  </a:moveTo>
                  <a:lnTo>
                    <a:pt x="0" y="0"/>
                  </a:lnTo>
                  <a:lnTo>
                    <a:pt x="0" y="1453896"/>
                  </a:lnTo>
                  <a:lnTo>
                    <a:pt x="816864" y="1453896"/>
                  </a:lnTo>
                  <a:lnTo>
                    <a:pt x="816864" y="0"/>
                  </a:lnTo>
                  <a:close/>
                </a:path>
              </a:pathLst>
            </a:custGeom>
            <a:solidFill>
              <a:srgbClr val="FFFFFF"/>
            </a:solidFill>
          </p:spPr>
        </p:sp>
        <p:sp>
          <p:nvSpPr>
            <p:cNvPr id="163" name="Graphic 163"/>
            <p:cNvSpPr/>
            <p:nvPr/>
          </p:nvSpPr>
          <p:spPr>
            <a:xfrm>
              <a:off x="5716523" y="5405628"/>
              <a:ext cx="817244" cy="1454150"/>
            </a:xfrm>
            <a:custGeom>
              <a:avLst/>
              <a:gdLst/>
              <a:ahLst/>
              <a:cxnLst/>
              <a:rect l="l" t="t" r="r" b="b"/>
              <a:pathLst>
                <a:path w="817244" h="1454150">
                  <a:moveTo>
                    <a:pt x="0" y="1453896"/>
                  </a:moveTo>
                  <a:lnTo>
                    <a:pt x="816864" y="1453896"/>
                  </a:lnTo>
                  <a:lnTo>
                    <a:pt x="816864" y="0"/>
                  </a:lnTo>
                  <a:lnTo>
                    <a:pt x="0" y="0"/>
                  </a:lnTo>
                  <a:lnTo>
                    <a:pt x="0" y="1453896"/>
                  </a:lnTo>
                  <a:close/>
                </a:path>
              </a:pathLst>
            </a:custGeom>
            <a:ln w="38099">
              <a:solidFill>
                <a:srgbClr val="000000"/>
              </a:solidFill>
              <a:prstDash val="solid"/>
            </a:ln>
          </p:spPr>
        </p:sp>
        <p:sp>
          <p:nvSpPr>
            <p:cNvPr id="164" name="Graphic 164"/>
            <p:cNvSpPr/>
            <p:nvPr/>
          </p:nvSpPr>
          <p:spPr>
            <a:xfrm>
              <a:off x="5734811" y="6018276"/>
              <a:ext cx="783590" cy="810895"/>
            </a:xfrm>
            <a:custGeom>
              <a:avLst/>
              <a:gdLst/>
              <a:ahLst/>
              <a:cxnLst/>
              <a:rect l="l" t="t" r="r" b="b"/>
              <a:pathLst>
                <a:path w="783590" h="810895">
                  <a:moveTo>
                    <a:pt x="783336" y="0"/>
                  </a:moveTo>
                  <a:lnTo>
                    <a:pt x="0" y="0"/>
                  </a:lnTo>
                  <a:lnTo>
                    <a:pt x="0" y="810768"/>
                  </a:lnTo>
                  <a:lnTo>
                    <a:pt x="783336" y="810768"/>
                  </a:lnTo>
                  <a:lnTo>
                    <a:pt x="783336" y="0"/>
                  </a:lnTo>
                  <a:close/>
                </a:path>
              </a:pathLst>
            </a:custGeom>
            <a:solidFill>
              <a:srgbClr val="63B7E2"/>
            </a:solidFill>
          </p:spPr>
        </p:sp>
        <p:sp>
          <p:nvSpPr>
            <p:cNvPr id="165" name="Graphic 165"/>
            <p:cNvSpPr/>
            <p:nvPr/>
          </p:nvSpPr>
          <p:spPr>
            <a:xfrm>
              <a:off x="5734811" y="6018276"/>
              <a:ext cx="783590" cy="810895"/>
            </a:xfrm>
            <a:custGeom>
              <a:avLst/>
              <a:gdLst/>
              <a:ahLst/>
              <a:cxnLst/>
              <a:rect l="l" t="t" r="r" b="b"/>
              <a:pathLst>
                <a:path w="783590" h="810895">
                  <a:moveTo>
                    <a:pt x="0" y="810768"/>
                  </a:moveTo>
                  <a:lnTo>
                    <a:pt x="783336" y="810768"/>
                  </a:lnTo>
                  <a:lnTo>
                    <a:pt x="783336" y="0"/>
                  </a:lnTo>
                  <a:lnTo>
                    <a:pt x="0" y="0"/>
                  </a:lnTo>
                  <a:lnTo>
                    <a:pt x="0" y="810768"/>
                  </a:lnTo>
                  <a:close/>
                </a:path>
              </a:pathLst>
            </a:custGeom>
            <a:ln w="9525">
              <a:solidFill>
                <a:srgbClr val="284D66"/>
              </a:solidFill>
              <a:prstDash val="solid"/>
            </a:ln>
          </p:spPr>
        </p:sp>
        <p:sp>
          <p:nvSpPr>
            <p:cNvPr id="166" name="Graphic 166"/>
            <p:cNvSpPr/>
            <p:nvPr/>
          </p:nvSpPr>
          <p:spPr>
            <a:xfrm>
              <a:off x="5733288" y="5920277"/>
              <a:ext cx="786765" cy="355600"/>
            </a:xfrm>
            <a:custGeom>
              <a:avLst/>
              <a:gdLst/>
              <a:ahLst/>
              <a:cxnLst/>
              <a:rect l="l" t="t" r="r" b="b"/>
              <a:pathLst>
                <a:path w="786765" h="355600">
                  <a:moveTo>
                    <a:pt x="29581" y="0"/>
                  </a:moveTo>
                  <a:lnTo>
                    <a:pt x="0" y="1224"/>
                  </a:lnTo>
                  <a:lnTo>
                    <a:pt x="1660" y="120774"/>
                  </a:lnTo>
                  <a:lnTo>
                    <a:pt x="2159" y="160609"/>
                  </a:lnTo>
                  <a:lnTo>
                    <a:pt x="780922" y="355554"/>
                  </a:lnTo>
                  <a:lnTo>
                    <a:pt x="782790" y="250111"/>
                  </a:lnTo>
                  <a:lnTo>
                    <a:pt x="785953" y="64470"/>
                  </a:lnTo>
                  <a:lnTo>
                    <a:pt x="259334" y="64470"/>
                  </a:lnTo>
                  <a:lnTo>
                    <a:pt x="220650" y="56910"/>
                  </a:lnTo>
                  <a:lnTo>
                    <a:pt x="172879" y="42259"/>
                  </a:lnTo>
                  <a:lnTo>
                    <a:pt x="121475" y="24941"/>
                  </a:lnTo>
                  <a:lnTo>
                    <a:pt x="72225" y="9485"/>
                  </a:lnTo>
                  <a:lnTo>
                    <a:pt x="72363" y="9485"/>
                  </a:lnTo>
                  <a:lnTo>
                    <a:pt x="29581" y="0"/>
                  </a:lnTo>
                  <a:close/>
                </a:path>
                <a:path w="786765" h="355600">
                  <a:moveTo>
                    <a:pt x="487425" y="8844"/>
                  </a:moveTo>
                  <a:lnTo>
                    <a:pt x="460436" y="9485"/>
                  </a:lnTo>
                  <a:lnTo>
                    <a:pt x="436959" y="15305"/>
                  </a:lnTo>
                  <a:lnTo>
                    <a:pt x="413791" y="23578"/>
                  </a:lnTo>
                  <a:lnTo>
                    <a:pt x="387731" y="31577"/>
                  </a:lnTo>
                  <a:lnTo>
                    <a:pt x="360739" y="41342"/>
                  </a:lnTo>
                  <a:lnTo>
                    <a:pt x="333533" y="53405"/>
                  </a:lnTo>
                  <a:lnTo>
                    <a:pt x="301327" y="62777"/>
                  </a:lnTo>
                  <a:lnTo>
                    <a:pt x="259334" y="64470"/>
                  </a:lnTo>
                  <a:lnTo>
                    <a:pt x="785953" y="64470"/>
                  </a:lnTo>
                  <a:lnTo>
                    <a:pt x="785982" y="62777"/>
                  </a:lnTo>
                  <a:lnTo>
                    <a:pt x="786082" y="56910"/>
                  </a:lnTo>
                  <a:lnTo>
                    <a:pt x="786126" y="54310"/>
                  </a:lnTo>
                  <a:lnTo>
                    <a:pt x="626363" y="54310"/>
                  </a:lnTo>
                  <a:lnTo>
                    <a:pt x="591599" y="47402"/>
                  </a:lnTo>
                  <a:lnTo>
                    <a:pt x="555228" y="32672"/>
                  </a:lnTo>
                  <a:lnTo>
                    <a:pt x="519689" y="17394"/>
                  </a:lnTo>
                  <a:lnTo>
                    <a:pt x="487425" y="8844"/>
                  </a:lnTo>
                  <a:close/>
                </a:path>
                <a:path w="786765" h="355600">
                  <a:moveTo>
                    <a:pt x="770048" y="6066"/>
                  </a:moveTo>
                  <a:lnTo>
                    <a:pt x="759719" y="10818"/>
                  </a:lnTo>
                  <a:lnTo>
                    <a:pt x="752094" y="13797"/>
                  </a:lnTo>
                  <a:lnTo>
                    <a:pt x="738645" y="20252"/>
                  </a:lnTo>
                  <a:lnTo>
                    <a:pt x="705754" y="34387"/>
                  </a:lnTo>
                  <a:lnTo>
                    <a:pt x="664600" y="48355"/>
                  </a:lnTo>
                  <a:lnTo>
                    <a:pt x="626363" y="54310"/>
                  </a:lnTo>
                  <a:lnTo>
                    <a:pt x="786126" y="54310"/>
                  </a:lnTo>
                  <a:lnTo>
                    <a:pt x="786244" y="47402"/>
                  </a:lnTo>
                  <a:lnTo>
                    <a:pt x="786352" y="41058"/>
                  </a:lnTo>
                  <a:lnTo>
                    <a:pt x="786384" y="39197"/>
                  </a:lnTo>
                  <a:lnTo>
                    <a:pt x="779972" y="11528"/>
                  </a:lnTo>
                  <a:lnTo>
                    <a:pt x="770048" y="6066"/>
                  </a:lnTo>
                  <a:close/>
                </a:path>
              </a:pathLst>
            </a:custGeom>
            <a:solidFill>
              <a:srgbClr val="63B7E2"/>
            </a:solidFill>
          </p:spPr>
        </p:sp>
        <p:pic>
          <p:nvPicPr>
            <p:cNvPr id="167" name="Image 167" descr="A group of clouds on a black background  Description automatically generated"/>
            <p:cNvPicPr/>
            <p:nvPr/>
          </p:nvPicPr>
          <p:blipFill>
            <a:blip r:embed="rId8" cstate="print"/>
            <a:stretch>
              <a:fillRect/>
            </a:stretch>
          </p:blipFill>
          <p:spPr>
            <a:xfrm>
              <a:off x="932688" y="0"/>
              <a:ext cx="1969008" cy="1630680"/>
            </a:xfrm>
            <a:prstGeom prst="rect">
              <a:avLst/>
            </a:prstGeom>
          </p:spPr>
        </p:pic>
        <p:sp>
          <p:nvSpPr>
            <p:cNvPr id="168" name="Graphic 168"/>
            <p:cNvSpPr/>
            <p:nvPr/>
          </p:nvSpPr>
          <p:spPr>
            <a:xfrm>
              <a:off x="7644384" y="3343655"/>
              <a:ext cx="798830" cy="2094230"/>
            </a:xfrm>
            <a:custGeom>
              <a:avLst/>
              <a:gdLst/>
              <a:ahLst/>
              <a:cxnLst/>
              <a:rect l="l" t="t" r="r" b="b"/>
              <a:pathLst>
                <a:path w="798830" h="2094230">
                  <a:moveTo>
                    <a:pt x="798576" y="0"/>
                  </a:moveTo>
                  <a:lnTo>
                    <a:pt x="505841" y="0"/>
                  </a:lnTo>
                  <a:lnTo>
                    <a:pt x="505841" y="1234821"/>
                  </a:lnTo>
                  <a:lnTo>
                    <a:pt x="0" y="1234821"/>
                  </a:lnTo>
                  <a:lnTo>
                    <a:pt x="0" y="2093976"/>
                  </a:lnTo>
                  <a:lnTo>
                    <a:pt x="505841" y="2093976"/>
                  </a:lnTo>
                  <a:lnTo>
                    <a:pt x="798576" y="2093976"/>
                  </a:lnTo>
                  <a:lnTo>
                    <a:pt x="798576" y="0"/>
                  </a:lnTo>
                  <a:close/>
                </a:path>
              </a:pathLst>
            </a:custGeom>
            <a:solidFill>
              <a:srgbClr val="FFFFFF"/>
            </a:solidFill>
          </p:spPr>
        </p:sp>
        <p:pic>
          <p:nvPicPr>
            <p:cNvPr id="169" name="Image 169" descr="A faucet with a drop of water  Description automatically generated"/>
            <p:cNvPicPr/>
            <p:nvPr/>
          </p:nvPicPr>
          <p:blipFill>
            <a:blip r:embed="rId9" cstate="print"/>
            <a:stretch>
              <a:fillRect/>
            </a:stretch>
          </p:blipFill>
          <p:spPr>
            <a:xfrm>
              <a:off x="7766304" y="4093464"/>
              <a:ext cx="399288" cy="399288"/>
            </a:xfrm>
            <a:prstGeom prst="rect">
              <a:avLst/>
            </a:prstGeom>
          </p:spPr>
        </p:pic>
        <p:sp>
          <p:nvSpPr>
            <p:cNvPr id="170" name="Graphic 170"/>
            <p:cNvSpPr/>
            <p:nvPr/>
          </p:nvSpPr>
          <p:spPr>
            <a:xfrm>
              <a:off x="6505956" y="5378196"/>
              <a:ext cx="1780539" cy="920750"/>
            </a:xfrm>
            <a:custGeom>
              <a:avLst/>
              <a:gdLst/>
              <a:ahLst/>
              <a:cxnLst/>
              <a:rect l="l" t="t" r="r" b="b"/>
              <a:pathLst>
                <a:path w="1780539" h="920750">
                  <a:moveTo>
                    <a:pt x="1780032" y="0"/>
                  </a:moveTo>
                  <a:lnTo>
                    <a:pt x="1780032" y="170942"/>
                  </a:lnTo>
                  <a:lnTo>
                    <a:pt x="807847" y="170942"/>
                  </a:lnTo>
                  <a:lnTo>
                    <a:pt x="807847" y="920496"/>
                  </a:lnTo>
                  <a:lnTo>
                    <a:pt x="756632" y="920329"/>
                  </a:lnTo>
                  <a:lnTo>
                    <a:pt x="714140" y="920137"/>
                  </a:lnTo>
                  <a:lnTo>
                    <a:pt x="662761" y="919888"/>
                  </a:lnTo>
                  <a:lnTo>
                    <a:pt x="604272" y="919594"/>
                  </a:lnTo>
                  <a:lnTo>
                    <a:pt x="540451" y="919266"/>
                  </a:lnTo>
                  <a:lnTo>
                    <a:pt x="473076" y="918915"/>
                  </a:lnTo>
                  <a:lnTo>
                    <a:pt x="403923" y="918552"/>
                  </a:lnTo>
                  <a:lnTo>
                    <a:pt x="334770" y="918190"/>
                  </a:lnTo>
                  <a:lnTo>
                    <a:pt x="267395" y="917839"/>
                  </a:lnTo>
                  <a:lnTo>
                    <a:pt x="203574" y="917511"/>
                  </a:lnTo>
                  <a:lnTo>
                    <a:pt x="145085" y="917217"/>
                  </a:lnTo>
                  <a:lnTo>
                    <a:pt x="93706" y="916968"/>
                  </a:lnTo>
                  <a:lnTo>
                    <a:pt x="51214" y="916776"/>
                  </a:lnTo>
                  <a:lnTo>
                    <a:pt x="19386" y="916653"/>
                  </a:lnTo>
                  <a:lnTo>
                    <a:pt x="0" y="916609"/>
                  </a:lnTo>
                </a:path>
              </a:pathLst>
            </a:custGeom>
            <a:ln w="57150">
              <a:solidFill>
                <a:srgbClr val="63B7E2"/>
              </a:solidFill>
              <a:prstDash val="solid"/>
            </a:ln>
          </p:spPr>
        </p:sp>
        <p:pic>
          <p:nvPicPr>
            <p:cNvPr id="171" name="Image 171"/>
            <p:cNvPicPr/>
            <p:nvPr/>
          </p:nvPicPr>
          <p:blipFill>
            <a:blip r:embed="rId10" cstate="print"/>
            <a:stretch>
              <a:fillRect/>
            </a:stretch>
          </p:blipFill>
          <p:spPr>
            <a:xfrm>
              <a:off x="6958583" y="3703320"/>
              <a:ext cx="813816" cy="1749552"/>
            </a:xfrm>
            <a:prstGeom prst="rect">
              <a:avLst/>
            </a:prstGeom>
          </p:spPr>
        </p:pic>
        <p:pic>
          <p:nvPicPr>
            <p:cNvPr id="172" name="Image 172" descr="water drop icon png transparent 9663254 PNG"/>
            <p:cNvPicPr/>
            <p:nvPr/>
          </p:nvPicPr>
          <p:blipFill>
            <a:blip r:embed="rId11" cstate="print"/>
            <a:stretch>
              <a:fillRect/>
            </a:stretch>
          </p:blipFill>
          <p:spPr>
            <a:xfrm>
              <a:off x="865632" y="1740407"/>
              <a:ext cx="569976" cy="755903"/>
            </a:xfrm>
            <a:prstGeom prst="rect">
              <a:avLst/>
            </a:prstGeom>
          </p:spPr>
        </p:pic>
        <p:pic>
          <p:nvPicPr>
            <p:cNvPr id="173" name="Image 173" descr="water drop icon png transparent 9663254 PNG"/>
            <p:cNvPicPr/>
            <p:nvPr/>
          </p:nvPicPr>
          <p:blipFill>
            <a:blip r:embed="rId12" cstate="print"/>
            <a:stretch>
              <a:fillRect/>
            </a:stretch>
          </p:blipFill>
          <p:spPr>
            <a:xfrm>
              <a:off x="1475232" y="2517648"/>
              <a:ext cx="396239" cy="524256"/>
            </a:xfrm>
            <a:prstGeom prst="rect">
              <a:avLst/>
            </a:prstGeom>
          </p:spPr>
        </p:pic>
        <p:pic>
          <p:nvPicPr>
            <p:cNvPr id="174" name="Image 174" descr="water drop icon png transparent 9663254 PNG"/>
            <p:cNvPicPr/>
            <p:nvPr/>
          </p:nvPicPr>
          <p:blipFill>
            <a:blip r:embed="rId12" cstate="print"/>
            <a:stretch>
              <a:fillRect/>
            </a:stretch>
          </p:blipFill>
          <p:spPr>
            <a:xfrm>
              <a:off x="3093720" y="1307591"/>
              <a:ext cx="396240" cy="524256"/>
            </a:xfrm>
            <a:prstGeom prst="rect">
              <a:avLst/>
            </a:prstGeom>
          </p:spPr>
        </p:pic>
        <p:pic>
          <p:nvPicPr>
            <p:cNvPr id="175" name="Image 175" descr="water drop icon png transparent 9663254 PNG"/>
            <p:cNvPicPr/>
            <p:nvPr/>
          </p:nvPicPr>
          <p:blipFill>
            <a:blip r:embed="rId12" cstate="print"/>
            <a:stretch>
              <a:fillRect/>
            </a:stretch>
          </p:blipFill>
          <p:spPr>
            <a:xfrm>
              <a:off x="3416808" y="3063239"/>
              <a:ext cx="396239" cy="524256"/>
            </a:xfrm>
            <a:prstGeom prst="rect">
              <a:avLst/>
            </a:prstGeom>
          </p:spPr>
        </p:pic>
        <p:pic>
          <p:nvPicPr>
            <p:cNvPr id="176" name="Image 176" descr="water drop icon png transparent 9663254 PNG"/>
            <p:cNvPicPr/>
            <p:nvPr/>
          </p:nvPicPr>
          <p:blipFill>
            <a:blip r:embed="rId12" cstate="print"/>
            <a:stretch>
              <a:fillRect/>
            </a:stretch>
          </p:blipFill>
          <p:spPr>
            <a:xfrm>
              <a:off x="2481072" y="4477511"/>
              <a:ext cx="396239" cy="524256"/>
            </a:xfrm>
            <a:prstGeom prst="rect">
              <a:avLst/>
            </a:prstGeom>
          </p:spPr>
        </p:pic>
        <p:pic>
          <p:nvPicPr>
            <p:cNvPr id="177" name="Image 177" descr="water drop icon png transparent 9663254 PNG"/>
            <p:cNvPicPr/>
            <p:nvPr/>
          </p:nvPicPr>
          <p:blipFill>
            <a:blip r:embed="rId13" cstate="print"/>
            <a:stretch>
              <a:fillRect/>
            </a:stretch>
          </p:blipFill>
          <p:spPr>
            <a:xfrm>
              <a:off x="2734055" y="4154423"/>
              <a:ext cx="210312" cy="274319"/>
            </a:xfrm>
            <a:prstGeom prst="rect">
              <a:avLst/>
            </a:prstGeom>
          </p:spPr>
        </p:pic>
        <p:pic>
          <p:nvPicPr>
            <p:cNvPr id="178" name="Image 178" descr="water drop icon png transparent 9663254 PNG"/>
            <p:cNvPicPr/>
            <p:nvPr/>
          </p:nvPicPr>
          <p:blipFill>
            <a:blip r:embed="rId14" cstate="print"/>
            <a:stretch>
              <a:fillRect/>
            </a:stretch>
          </p:blipFill>
          <p:spPr>
            <a:xfrm>
              <a:off x="4309871" y="1444752"/>
              <a:ext cx="207263" cy="274320"/>
            </a:xfrm>
            <a:prstGeom prst="rect">
              <a:avLst/>
            </a:prstGeom>
          </p:spPr>
        </p:pic>
        <p:pic>
          <p:nvPicPr>
            <p:cNvPr id="179" name="Image 179" descr="water drop icon png transparent 9663254 PNG"/>
            <p:cNvPicPr/>
            <p:nvPr/>
          </p:nvPicPr>
          <p:blipFill>
            <a:blip r:embed="rId15" cstate="print"/>
            <a:stretch>
              <a:fillRect/>
            </a:stretch>
          </p:blipFill>
          <p:spPr>
            <a:xfrm>
              <a:off x="3761232" y="4023359"/>
              <a:ext cx="207263" cy="277367"/>
            </a:xfrm>
            <a:prstGeom prst="rect">
              <a:avLst/>
            </a:prstGeom>
          </p:spPr>
        </p:pic>
        <p:pic>
          <p:nvPicPr>
            <p:cNvPr id="180" name="Image 180" descr="water drop icon png transparent 9663254 PNG"/>
            <p:cNvPicPr/>
            <p:nvPr/>
          </p:nvPicPr>
          <p:blipFill>
            <a:blip r:embed="rId15" cstate="print"/>
            <a:stretch>
              <a:fillRect/>
            </a:stretch>
          </p:blipFill>
          <p:spPr>
            <a:xfrm>
              <a:off x="3843528" y="2508504"/>
              <a:ext cx="207263" cy="277367"/>
            </a:xfrm>
            <a:prstGeom prst="rect">
              <a:avLst/>
            </a:prstGeom>
          </p:spPr>
        </p:pic>
        <p:pic>
          <p:nvPicPr>
            <p:cNvPr id="181" name="Image 181" descr="water drop icon png transparent 9663254 PNG"/>
            <p:cNvPicPr/>
            <p:nvPr/>
          </p:nvPicPr>
          <p:blipFill>
            <a:blip r:embed="rId13" cstate="print"/>
            <a:stretch>
              <a:fillRect/>
            </a:stretch>
          </p:blipFill>
          <p:spPr>
            <a:xfrm>
              <a:off x="6931152" y="914400"/>
              <a:ext cx="210311" cy="274319"/>
            </a:xfrm>
            <a:prstGeom prst="rect">
              <a:avLst/>
            </a:prstGeom>
          </p:spPr>
        </p:pic>
        <p:pic>
          <p:nvPicPr>
            <p:cNvPr id="182" name="Image 182" descr="water drop icon png transparent 9663254 PNG"/>
            <p:cNvPicPr/>
            <p:nvPr/>
          </p:nvPicPr>
          <p:blipFill>
            <a:blip r:embed="rId16" cstate="print"/>
            <a:stretch>
              <a:fillRect/>
            </a:stretch>
          </p:blipFill>
          <p:spPr>
            <a:xfrm>
              <a:off x="5718047" y="3182111"/>
              <a:ext cx="210312" cy="277367"/>
            </a:xfrm>
            <a:prstGeom prst="rect">
              <a:avLst/>
            </a:prstGeom>
          </p:spPr>
        </p:pic>
        <p:pic>
          <p:nvPicPr>
            <p:cNvPr id="183" name="Image 183" descr="water drop icon png transparent 9663254 PNG"/>
            <p:cNvPicPr/>
            <p:nvPr/>
          </p:nvPicPr>
          <p:blipFill>
            <a:blip r:embed="rId16" cstate="print"/>
            <a:stretch>
              <a:fillRect/>
            </a:stretch>
          </p:blipFill>
          <p:spPr>
            <a:xfrm>
              <a:off x="2907792" y="2121407"/>
              <a:ext cx="210312" cy="277367"/>
            </a:xfrm>
            <a:prstGeom prst="rect">
              <a:avLst/>
            </a:prstGeom>
          </p:spPr>
        </p:pic>
        <p:pic>
          <p:nvPicPr>
            <p:cNvPr id="184" name="Image 184" descr="water drop icon png transparent 9663254 PNG"/>
            <p:cNvPicPr/>
            <p:nvPr/>
          </p:nvPicPr>
          <p:blipFill>
            <a:blip r:embed="rId16" cstate="print"/>
            <a:stretch>
              <a:fillRect/>
            </a:stretch>
          </p:blipFill>
          <p:spPr>
            <a:xfrm>
              <a:off x="496823" y="3651503"/>
              <a:ext cx="210311" cy="277367"/>
            </a:xfrm>
            <a:prstGeom prst="rect">
              <a:avLst/>
            </a:prstGeom>
          </p:spPr>
        </p:pic>
        <p:pic>
          <p:nvPicPr>
            <p:cNvPr id="185" name="Image 185" descr="A group of trees on a black background  Description automatically generated"/>
            <p:cNvPicPr/>
            <p:nvPr/>
          </p:nvPicPr>
          <p:blipFill>
            <a:blip r:embed="rId17" cstate="print"/>
            <a:stretch>
              <a:fillRect/>
            </a:stretch>
          </p:blipFill>
          <p:spPr>
            <a:xfrm>
              <a:off x="2456688" y="2118360"/>
              <a:ext cx="3398520" cy="3273552"/>
            </a:xfrm>
            <a:prstGeom prst="rect">
              <a:avLst/>
            </a:prstGeom>
          </p:spPr>
        </p:pic>
        <p:pic>
          <p:nvPicPr>
            <p:cNvPr id="186" name="Image 186" descr="water drop icon png transparent 9663254 PNG"/>
            <p:cNvPicPr/>
            <p:nvPr/>
          </p:nvPicPr>
          <p:blipFill>
            <a:blip r:embed="rId18" cstate="print"/>
            <a:stretch>
              <a:fillRect/>
            </a:stretch>
          </p:blipFill>
          <p:spPr>
            <a:xfrm>
              <a:off x="6260591" y="2447544"/>
              <a:ext cx="207263" cy="271272"/>
            </a:xfrm>
            <a:prstGeom prst="rect">
              <a:avLst/>
            </a:prstGeom>
          </p:spPr>
        </p:pic>
        <p:pic>
          <p:nvPicPr>
            <p:cNvPr id="187" name="Image 187" descr="water drop icon png transparent 9663254 PNG"/>
            <p:cNvPicPr/>
            <p:nvPr/>
          </p:nvPicPr>
          <p:blipFill>
            <a:blip r:embed="rId19" cstate="print"/>
            <a:stretch>
              <a:fillRect/>
            </a:stretch>
          </p:blipFill>
          <p:spPr>
            <a:xfrm>
              <a:off x="6345935" y="935736"/>
              <a:ext cx="207263" cy="277367"/>
            </a:xfrm>
            <a:prstGeom prst="rect">
              <a:avLst/>
            </a:prstGeom>
          </p:spPr>
        </p:pic>
        <p:pic>
          <p:nvPicPr>
            <p:cNvPr id="188" name="Image 188" descr="water drop icon png transparent 9663254 PNG"/>
            <p:cNvPicPr/>
            <p:nvPr/>
          </p:nvPicPr>
          <p:blipFill>
            <a:blip r:embed="rId19" cstate="print"/>
            <a:stretch>
              <a:fillRect/>
            </a:stretch>
          </p:blipFill>
          <p:spPr>
            <a:xfrm>
              <a:off x="2069592" y="1740407"/>
              <a:ext cx="207263" cy="277367"/>
            </a:xfrm>
            <a:prstGeom prst="rect">
              <a:avLst/>
            </a:prstGeom>
          </p:spPr>
        </p:pic>
        <p:pic>
          <p:nvPicPr>
            <p:cNvPr id="189" name="Image 189" descr="water drop icon png transparent 9663254 PNG"/>
            <p:cNvPicPr/>
            <p:nvPr/>
          </p:nvPicPr>
          <p:blipFill>
            <a:blip r:embed="rId20" cstate="print"/>
            <a:stretch>
              <a:fillRect/>
            </a:stretch>
          </p:blipFill>
          <p:spPr>
            <a:xfrm>
              <a:off x="5245608" y="2889504"/>
              <a:ext cx="396239" cy="524255"/>
            </a:xfrm>
            <a:prstGeom prst="rect">
              <a:avLst/>
            </a:prstGeom>
          </p:spPr>
        </p:pic>
        <p:pic>
          <p:nvPicPr>
            <p:cNvPr id="190" name="Image 190" descr="water drop icon png transparent 9663254 PNG"/>
            <p:cNvPicPr/>
            <p:nvPr/>
          </p:nvPicPr>
          <p:blipFill>
            <a:blip r:embed="rId21" cstate="print"/>
            <a:stretch>
              <a:fillRect/>
            </a:stretch>
          </p:blipFill>
          <p:spPr>
            <a:xfrm>
              <a:off x="2130551" y="3157727"/>
              <a:ext cx="298704" cy="396239"/>
            </a:xfrm>
            <a:prstGeom prst="rect">
              <a:avLst/>
            </a:prstGeom>
          </p:spPr>
        </p:pic>
        <p:pic>
          <p:nvPicPr>
            <p:cNvPr id="191" name="Image 191" descr="water drop icon png transparent 9663254 PNG"/>
            <p:cNvPicPr/>
            <p:nvPr/>
          </p:nvPicPr>
          <p:blipFill>
            <a:blip r:embed="rId22" cstate="print"/>
            <a:stretch>
              <a:fillRect/>
            </a:stretch>
          </p:blipFill>
          <p:spPr>
            <a:xfrm>
              <a:off x="4361688" y="1609344"/>
              <a:ext cx="362712" cy="478536"/>
            </a:xfrm>
            <a:prstGeom prst="rect">
              <a:avLst/>
            </a:prstGeom>
          </p:spPr>
        </p:pic>
        <p:pic>
          <p:nvPicPr>
            <p:cNvPr id="192" name="Image 192" descr="water drop icon png transparent 9663254 PNG"/>
            <p:cNvPicPr/>
            <p:nvPr/>
          </p:nvPicPr>
          <p:blipFill>
            <a:blip r:embed="rId22" cstate="print"/>
            <a:stretch>
              <a:fillRect/>
            </a:stretch>
          </p:blipFill>
          <p:spPr>
            <a:xfrm>
              <a:off x="1139952" y="1207008"/>
              <a:ext cx="362712" cy="478536"/>
            </a:xfrm>
            <a:prstGeom prst="rect">
              <a:avLst/>
            </a:prstGeom>
          </p:spPr>
        </p:pic>
        <p:sp>
          <p:nvSpPr>
            <p:cNvPr id="193" name="Graphic 193"/>
            <p:cNvSpPr/>
            <p:nvPr/>
          </p:nvSpPr>
          <p:spPr>
            <a:xfrm>
              <a:off x="4413503" y="1889760"/>
              <a:ext cx="1761489" cy="766445"/>
            </a:xfrm>
            <a:custGeom>
              <a:avLst/>
              <a:gdLst/>
              <a:ahLst/>
              <a:cxnLst/>
              <a:rect l="l" t="t" r="r" b="b"/>
              <a:pathLst>
                <a:path w="1761489" h="766445">
                  <a:moveTo>
                    <a:pt x="1652856" y="629919"/>
                  </a:moveTo>
                  <a:lnTo>
                    <a:pt x="1502664" y="629919"/>
                  </a:lnTo>
                  <a:lnTo>
                    <a:pt x="1761363" y="766444"/>
                  </a:lnTo>
                  <a:lnTo>
                    <a:pt x="1652856" y="629919"/>
                  </a:lnTo>
                  <a:close/>
                </a:path>
                <a:path w="1761489" h="766445">
                  <a:moveTo>
                    <a:pt x="1376680" y="0"/>
                  </a:moveTo>
                  <a:lnTo>
                    <a:pt x="125984" y="0"/>
                  </a:lnTo>
                  <a:lnTo>
                    <a:pt x="76938" y="9898"/>
                  </a:lnTo>
                  <a:lnTo>
                    <a:pt x="36893" y="36893"/>
                  </a:lnTo>
                  <a:lnTo>
                    <a:pt x="9898" y="76938"/>
                  </a:lnTo>
                  <a:lnTo>
                    <a:pt x="0" y="125983"/>
                  </a:lnTo>
                  <a:lnTo>
                    <a:pt x="0" y="629919"/>
                  </a:lnTo>
                  <a:lnTo>
                    <a:pt x="9898" y="678965"/>
                  </a:lnTo>
                  <a:lnTo>
                    <a:pt x="36893" y="719010"/>
                  </a:lnTo>
                  <a:lnTo>
                    <a:pt x="76938" y="746005"/>
                  </a:lnTo>
                  <a:lnTo>
                    <a:pt x="125984" y="755903"/>
                  </a:lnTo>
                  <a:lnTo>
                    <a:pt x="1376680" y="755903"/>
                  </a:lnTo>
                  <a:lnTo>
                    <a:pt x="1425725" y="746005"/>
                  </a:lnTo>
                  <a:lnTo>
                    <a:pt x="1465770" y="719010"/>
                  </a:lnTo>
                  <a:lnTo>
                    <a:pt x="1492765" y="678965"/>
                  </a:lnTo>
                  <a:lnTo>
                    <a:pt x="1502664" y="629919"/>
                  </a:lnTo>
                  <a:lnTo>
                    <a:pt x="1652856" y="629919"/>
                  </a:lnTo>
                  <a:lnTo>
                    <a:pt x="1502664" y="440943"/>
                  </a:lnTo>
                  <a:lnTo>
                    <a:pt x="1502664" y="125983"/>
                  </a:lnTo>
                  <a:lnTo>
                    <a:pt x="1492765" y="76938"/>
                  </a:lnTo>
                  <a:lnTo>
                    <a:pt x="1465770" y="36893"/>
                  </a:lnTo>
                  <a:lnTo>
                    <a:pt x="1425725" y="9898"/>
                  </a:lnTo>
                  <a:lnTo>
                    <a:pt x="1376680" y="0"/>
                  </a:lnTo>
                  <a:close/>
                </a:path>
              </a:pathLst>
            </a:custGeom>
            <a:solidFill>
              <a:srgbClr val="FFFFFF"/>
            </a:solidFill>
          </p:spPr>
          <p:txBody>
            <a:bodyPr/>
            <a:p>
              <a:r>
                <a:rPr lang="en-US" sz="1200" b="1"/>
                <a:t>COLLECT RAIN WATER</a:t>
              </a:r>
              <a:r>
                <a:rPr lang="en-US"/>
                <a:t> </a:t>
              </a:r>
              <a:endParaRPr lang="en-US"/>
            </a:p>
          </p:txBody>
        </p:sp>
        <p:sp>
          <p:nvSpPr>
            <p:cNvPr id="194" name="Graphic 194"/>
            <p:cNvSpPr/>
            <p:nvPr/>
          </p:nvSpPr>
          <p:spPr>
            <a:xfrm>
              <a:off x="4413503" y="1889760"/>
              <a:ext cx="1761489" cy="766445"/>
            </a:xfrm>
            <a:custGeom>
              <a:avLst/>
              <a:gdLst/>
              <a:ahLst/>
              <a:cxnLst/>
              <a:rect l="l" t="t" r="r" b="b"/>
              <a:pathLst>
                <a:path w="1761489" h="766445">
                  <a:moveTo>
                    <a:pt x="0" y="125983"/>
                  </a:moveTo>
                  <a:lnTo>
                    <a:pt x="9898" y="76938"/>
                  </a:lnTo>
                  <a:lnTo>
                    <a:pt x="36893" y="36893"/>
                  </a:lnTo>
                  <a:lnTo>
                    <a:pt x="76938" y="9898"/>
                  </a:lnTo>
                  <a:lnTo>
                    <a:pt x="125984" y="0"/>
                  </a:lnTo>
                  <a:lnTo>
                    <a:pt x="876554" y="0"/>
                  </a:lnTo>
                  <a:lnTo>
                    <a:pt x="1252220" y="0"/>
                  </a:lnTo>
                  <a:lnTo>
                    <a:pt x="1376680" y="0"/>
                  </a:lnTo>
                  <a:lnTo>
                    <a:pt x="1425725" y="9898"/>
                  </a:lnTo>
                  <a:lnTo>
                    <a:pt x="1465770" y="36893"/>
                  </a:lnTo>
                  <a:lnTo>
                    <a:pt x="1492765" y="76938"/>
                  </a:lnTo>
                  <a:lnTo>
                    <a:pt x="1502664" y="125983"/>
                  </a:lnTo>
                  <a:lnTo>
                    <a:pt x="1502664" y="440943"/>
                  </a:lnTo>
                  <a:lnTo>
                    <a:pt x="1761363" y="766444"/>
                  </a:lnTo>
                  <a:lnTo>
                    <a:pt x="1502664" y="629919"/>
                  </a:lnTo>
                  <a:lnTo>
                    <a:pt x="1492765" y="678965"/>
                  </a:lnTo>
                  <a:lnTo>
                    <a:pt x="1465770" y="719010"/>
                  </a:lnTo>
                  <a:lnTo>
                    <a:pt x="1425725" y="746005"/>
                  </a:lnTo>
                  <a:lnTo>
                    <a:pt x="1376680" y="755903"/>
                  </a:lnTo>
                  <a:lnTo>
                    <a:pt x="1252220" y="755903"/>
                  </a:lnTo>
                  <a:lnTo>
                    <a:pt x="876554" y="755903"/>
                  </a:lnTo>
                  <a:lnTo>
                    <a:pt x="125984" y="755903"/>
                  </a:lnTo>
                  <a:lnTo>
                    <a:pt x="76938" y="746005"/>
                  </a:lnTo>
                  <a:lnTo>
                    <a:pt x="36893" y="719010"/>
                  </a:lnTo>
                  <a:lnTo>
                    <a:pt x="9898" y="678965"/>
                  </a:lnTo>
                  <a:lnTo>
                    <a:pt x="0" y="629919"/>
                  </a:lnTo>
                  <a:lnTo>
                    <a:pt x="0" y="440943"/>
                  </a:lnTo>
                  <a:lnTo>
                    <a:pt x="0" y="125983"/>
                  </a:lnTo>
                  <a:close/>
                </a:path>
              </a:pathLst>
            </a:custGeom>
            <a:ln w="19050">
              <a:solidFill>
                <a:srgbClr val="A4A4A4"/>
              </a:solidFill>
              <a:prstDash val="solid"/>
            </a:ln>
          </p:spPr>
        </p:sp>
        <p:sp>
          <p:nvSpPr>
            <p:cNvPr id="195" name="Graphic 195"/>
            <p:cNvSpPr/>
            <p:nvPr/>
          </p:nvSpPr>
          <p:spPr>
            <a:xfrm>
              <a:off x="3502152" y="3657600"/>
              <a:ext cx="2221865" cy="1515745"/>
            </a:xfrm>
            <a:custGeom>
              <a:avLst/>
              <a:gdLst/>
              <a:ahLst/>
              <a:cxnLst/>
              <a:rect l="l" t="t" r="r" b="b"/>
              <a:pathLst>
                <a:path w="2221865" h="1515745">
                  <a:moveTo>
                    <a:pt x="1452880" y="893063"/>
                  </a:moveTo>
                  <a:lnTo>
                    <a:pt x="1017015" y="893063"/>
                  </a:lnTo>
                  <a:lnTo>
                    <a:pt x="2221484" y="1515490"/>
                  </a:lnTo>
                  <a:lnTo>
                    <a:pt x="1452880" y="893063"/>
                  </a:lnTo>
                  <a:close/>
                </a:path>
                <a:path w="2221865" h="1515745">
                  <a:moveTo>
                    <a:pt x="1594612" y="0"/>
                  </a:moveTo>
                  <a:lnTo>
                    <a:pt x="148844" y="0"/>
                  </a:lnTo>
                  <a:lnTo>
                    <a:pt x="101811" y="7591"/>
                  </a:lnTo>
                  <a:lnTo>
                    <a:pt x="60953" y="28728"/>
                  </a:lnTo>
                  <a:lnTo>
                    <a:pt x="28728" y="60953"/>
                  </a:lnTo>
                  <a:lnTo>
                    <a:pt x="7591" y="101811"/>
                  </a:lnTo>
                  <a:lnTo>
                    <a:pt x="0" y="148843"/>
                  </a:lnTo>
                  <a:lnTo>
                    <a:pt x="0" y="744219"/>
                  </a:lnTo>
                  <a:lnTo>
                    <a:pt x="7591" y="791252"/>
                  </a:lnTo>
                  <a:lnTo>
                    <a:pt x="28728" y="832110"/>
                  </a:lnTo>
                  <a:lnTo>
                    <a:pt x="60953" y="864335"/>
                  </a:lnTo>
                  <a:lnTo>
                    <a:pt x="101811" y="885472"/>
                  </a:lnTo>
                  <a:lnTo>
                    <a:pt x="148844" y="893063"/>
                  </a:lnTo>
                  <a:lnTo>
                    <a:pt x="1594612" y="893063"/>
                  </a:lnTo>
                  <a:lnTo>
                    <a:pt x="1641644" y="885472"/>
                  </a:lnTo>
                  <a:lnTo>
                    <a:pt x="1682502" y="864335"/>
                  </a:lnTo>
                  <a:lnTo>
                    <a:pt x="1714727" y="832110"/>
                  </a:lnTo>
                  <a:lnTo>
                    <a:pt x="1735864" y="791252"/>
                  </a:lnTo>
                  <a:lnTo>
                    <a:pt x="1743456" y="744219"/>
                  </a:lnTo>
                  <a:lnTo>
                    <a:pt x="1743456" y="148843"/>
                  </a:lnTo>
                  <a:lnTo>
                    <a:pt x="1735864" y="101811"/>
                  </a:lnTo>
                  <a:lnTo>
                    <a:pt x="1714727" y="60953"/>
                  </a:lnTo>
                  <a:lnTo>
                    <a:pt x="1682502" y="28728"/>
                  </a:lnTo>
                  <a:lnTo>
                    <a:pt x="1641644" y="7591"/>
                  </a:lnTo>
                  <a:lnTo>
                    <a:pt x="1594612" y="0"/>
                  </a:lnTo>
                  <a:close/>
                </a:path>
              </a:pathLst>
            </a:custGeom>
            <a:solidFill>
              <a:srgbClr val="FFFFFF"/>
            </a:solidFill>
          </p:spPr>
          <p:txBody>
            <a:bodyPr/>
            <a:p>
              <a:r>
                <a:rPr lang="en-US" b="1"/>
                <a:t>STORE RAIN WATER</a:t>
              </a:r>
              <a:r>
                <a:rPr lang="en-US"/>
                <a:t> </a:t>
              </a:r>
              <a:endParaRPr lang="en-US"/>
            </a:p>
          </p:txBody>
        </p:sp>
        <p:sp>
          <p:nvSpPr>
            <p:cNvPr id="196" name="Graphic 196"/>
            <p:cNvSpPr/>
            <p:nvPr/>
          </p:nvSpPr>
          <p:spPr>
            <a:xfrm>
              <a:off x="3502152" y="3657600"/>
              <a:ext cx="2221865" cy="1515745"/>
            </a:xfrm>
            <a:custGeom>
              <a:avLst/>
              <a:gdLst/>
              <a:ahLst/>
              <a:cxnLst/>
              <a:rect l="l" t="t" r="r" b="b"/>
              <a:pathLst>
                <a:path w="2221865" h="1515745">
                  <a:moveTo>
                    <a:pt x="0" y="148843"/>
                  </a:moveTo>
                  <a:lnTo>
                    <a:pt x="7591" y="101811"/>
                  </a:lnTo>
                  <a:lnTo>
                    <a:pt x="28728" y="60953"/>
                  </a:lnTo>
                  <a:lnTo>
                    <a:pt x="60953" y="28728"/>
                  </a:lnTo>
                  <a:lnTo>
                    <a:pt x="101811" y="7591"/>
                  </a:lnTo>
                  <a:lnTo>
                    <a:pt x="148844" y="0"/>
                  </a:lnTo>
                  <a:lnTo>
                    <a:pt x="1017015" y="0"/>
                  </a:lnTo>
                  <a:lnTo>
                    <a:pt x="1452880" y="0"/>
                  </a:lnTo>
                  <a:lnTo>
                    <a:pt x="1594612" y="0"/>
                  </a:lnTo>
                  <a:lnTo>
                    <a:pt x="1641644" y="7591"/>
                  </a:lnTo>
                  <a:lnTo>
                    <a:pt x="1682502" y="28728"/>
                  </a:lnTo>
                  <a:lnTo>
                    <a:pt x="1714727" y="60953"/>
                  </a:lnTo>
                  <a:lnTo>
                    <a:pt x="1735864" y="101811"/>
                  </a:lnTo>
                  <a:lnTo>
                    <a:pt x="1743456" y="148843"/>
                  </a:lnTo>
                  <a:lnTo>
                    <a:pt x="1743456" y="520953"/>
                  </a:lnTo>
                  <a:lnTo>
                    <a:pt x="1743456" y="744219"/>
                  </a:lnTo>
                  <a:lnTo>
                    <a:pt x="1735864" y="791252"/>
                  </a:lnTo>
                  <a:lnTo>
                    <a:pt x="1714727" y="832110"/>
                  </a:lnTo>
                  <a:lnTo>
                    <a:pt x="1682502" y="864335"/>
                  </a:lnTo>
                  <a:lnTo>
                    <a:pt x="1641644" y="885472"/>
                  </a:lnTo>
                  <a:lnTo>
                    <a:pt x="1594612" y="893063"/>
                  </a:lnTo>
                  <a:lnTo>
                    <a:pt x="1452880" y="893063"/>
                  </a:lnTo>
                  <a:lnTo>
                    <a:pt x="2221484" y="1515490"/>
                  </a:lnTo>
                  <a:lnTo>
                    <a:pt x="1017015" y="893063"/>
                  </a:lnTo>
                  <a:lnTo>
                    <a:pt x="148844" y="893063"/>
                  </a:lnTo>
                  <a:lnTo>
                    <a:pt x="101811" y="885472"/>
                  </a:lnTo>
                  <a:lnTo>
                    <a:pt x="60953" y="864335"/>
                  </a:lnTo>
                  <a:lnTo>
                    <a:pt x="28728" y="832110"/>
                  </a:lnTo>
                  <a:lnTo>
                    <a:pt x="7591" y="791252"/>
                  </a:lnTo>
                  <a:lnTo>
                    <a:pt x="0" y="744219"/>
                  </a:lnTo>
                  <a:lnTo>
                    <a:pt x="0" y="520953"/>
                  </a:lnTo>
                  <a:lnTo>
                    <a:pt x="0" y="148843"/>
                  </a:lnTo>
                  <a:close/>
                </a:path>
              </a:pathLst>
            </a:custGeom>
            <a:ln w="19050">
              <a:solidFill>
                <a:srgbClr val="A4A4A4"/>
              </a:solidFill>
              <a:prstDash val="solid"/>
            </a:ln>
          </p:spPr>
        </p:sp>
        <p:sp>
          <p:nvSpPr>
            <p:cNvPr id="197" name="Graphic 197"/>
            <p:cNvSpPr/>
            <p:nvPr/>
          </p:nvSpPr>
          <p:spPr>
            <a:xfrm>
              <a:off x="6537959" y="835152"/>
              <a:ext cx="1743710" cy="2414270"/>
            </a:xfrm>
            <a:custGeom>
              <a:avLst/>
              <a:gdLst/>
              <a:ahLst/>
              <a:cxnLst/>
              <a:rect l="l" t="t" r="r" b="b"/>
              <a:pathLst>
                <a:path w="1743710" h="2414270">
                  <a:moveTo>
                    <a:pt x="1452880" y="743711"/>
                  </a:moveTo>
                  <a:lnTo>
                    <a:pt x="1017016" y="743711"/>
                  </a:lnTo>
                  <a:lnTo>
                    <a:pt x="1573657" y="2414015"/>
                  </a:lnTo>
                  <a:lnTo>
                    <a:pt x="1452880" y="743711"/>
                  </a:lnTo>
                  <a:close/>
                </a:path>
                <a:path w="1743710" h="2414270">
                  <a:moveTo>
                    <a:pt x="1619504" y="0"/>
                  </a:moveTo>
                  <a:lnTo>
                    <a:pt x="123951" y="0"/>
                  </a:lnTo>
                  <a:lnTo>
                    <a:pt x="75705" y="9741"/>
                  </a:lnTo>
                  <a:lnTo>
                    <a:pt x="36306" y="36306"/>
                  </a:lnTo>
                  <a:lnTo>
                    <a:pt x="9741" y="75705"/>
                  </a:lnTo>
                  <a:lnTo>
                    <a:pt x="0" y="123951"/>
                  </a:lnTo>
                  <a:lnTo>
                    <a:pt x="0" y="619759"/>
                  </a:lnTo>
                  <a:lnTo>
                    <a:pt x="9741" y="668006"/>
                  </a:lnTo>
                  <a:lnTo>
                    <a:pt x="36306" y="707405"/>
                  </a:lnTo>
                  <a:lnTo>
                    <a:pt x="75705" y="733970"/>
                  </a:lnTo>
                  <a:lnTo>
                    <a:pt x="123951" y="743711"/>
                  </a:lnTo>
                  <a:lnTo>
                    <a:pt x="1619504" y="743711"/>
                  </a:lnTo>
                  <a:lnTo>
                    <a:pt x="1667750" y="733970"/>
                  </a:lnTo>
                  <a:lnTo>
                    <a:pt x="1707149" y="707405"/>
                  </a:lnTo>
                  <a:lnTo>
                    <a:pt x="1733714" y="668006"/>
                  </a:lnTo>
                  <a:lnTo>
                    <a:pt x="1743456" y="619759"/>
                  </a:lnTo>
                  <a:lnTo>
                    <a:pt x="1743456" y="123951"/>
                  </a:lnTo>
                  <a:lnTo>
                    <a:pt x="1733714" y="75705"/>
                  </a:lnTo>
                  <a:lnTo>
                    <a:pt x="1707149" y="36306"/>
                  </a:lnTo>
                  <a:lnTo>
                    <a:pt x="1667750" y="9741"/>
                  </a:lnTo>
                  <a:lnTo>
                    <a:pt x="1619504" y="0"/>
                  </a:lnTo>
                  <a:close/>
                </a:path>
              </a:pathLst>
            </a:custGeom>
            <a:solidFill>
              <a:srgbClr val="FFFFFF"/>
            </a:solidFill>
          </p:spPr>
          <p:txBody>
            <a:bodyPr/>
            <a:p>
              <a:r>
                <a:rPr lang="en-US" sz="1200" b="1"/>
                <a:t>DRINK RAINWATER</a:t>
              </a:r>
              <a:r>
                <a:rPr lang="en-US"/>
                <a:t> </a:t>
              </a:r>
              <a:endParaRPr lang="en-US"/>
            </a:p>
          </p:txBody>
        </p:sp>
        <p:sp>
          <p:nvSpPr>
            <p:cNvPr id="198" name="Graphic 198"/>
            <p:cNvSpPr/>
            <p:nvPr/>
          </p:nvSpPr>
          <p:spPr>
            <a:xfrm>
              <a:off x="6537959" y="835152"/>
              <a:ext cx="1743710" cy="2414270"/>
            </a:xfrm>
            <a:custGeom>
              <a:avLst/>
              <a:gdLst/>
              <a:ahLst/>
              <a:cxnLst/>
              <a:rect l="l" t="t" r="r" b="b"/>
              <a:pathLst>
                <a:path w="1743710" h="2414270">
                  <a:moveTo>
                    <a:pt x="0" y="123951"/>
                  </a:moveTo>
                  <a:lnTo>
                    <a:pt x="9741" y="75705"/>
                  </a:lnTo>
                  <a:lnTo>
                    <a:pt x="36306" y="36306"/>
                  </a:lnTo>
                  <a:lnTo>
                    <a:pt x="75705" y="9741"/>
                  </a:lnTo>
                  <a:lnTo>
                    <a:pt x="123951" y="0"/>
                  </a:lnTo>
                  <a:lnTo>
                    <a:pt x="1017016" y="0"/>
                  </a:lnTo>
                  <a:lnTo>
                    <a:pt x="1452880" y="0"/>
                  </a:lnTo>
                  <a:lnTo>
                    <a:pt x="1619504" y="0"/>
                  </a:lnTo>
                  <a:lnTo>
                    <a:pt x="1667750" y="9741"/>
                  </a:lnTo>
                  <a:lnTo>
                    <a:pt x="1707149" y="36306"/>
                  </a:lnTo>
                  <a:lnTo>
                    <a:pt x="1733714" y="75705"/>
                  </a:lnTo>
                  <a:lnTo>
                    <a:pt x="1743456" y="123951"/>
                  </a:lnTo>
                  <a:lnTo>
                    <a:pt x="1743456" y="433831"/>
                  </a:lnTo>
                  <a:lnTo>
                    <a:pt x="1743456" y="619759"/>
                  </a:lnTo>
                  <a:lnTo>
                    <a:pt x="1733714" y="668006"/>
                  </a:lnTo>
                  <a:lnTo>
                    <a:pt x="1707149" y="707405"/>
                  </a:lnTo>
                  <a:lnTo>
                    <a:pt x="1667750" y="733970"/>
                  </a:lnTo>
                  <a:lnTo>
                    <a:pt x="1619504" y="743711"/>
                  </a:lnTo>
                  <a:lnTo>
                    <a:pt x="1452880" y="743711"/>
                  </a:lnTo>
                  <a:lnTo>
                    <a:pt x="1573657" y="2414015"/>
                  </a:lnTo>
                  <a:lnTo>
                    <a:pt x="1017016" y="743711"/>
                  </a:lnTo>
                  <a:lnTo>
                    <a:pt x="123951" y="743711"/>
                  </a:lnTo>
                  <a:lnTo>
                    <a:pt x="75705" y="733970"/>
                  </a:lnTo>
                  <a:lnTo>
                    <a:pt x="36306" y="707405"/>
                  </a:lnTo>
                  <a:lnTo>
                    <a:pt x="9741" y="668006"/>
                  </a:lnTo>
                  <a:lnTo>
                    <a:pt x="0" y="619759"/>
                  </a:lnTo>
                  <a:lnTo>
                    <a:pt x="0" y="433831"/>
                  </a:lnTo>
                  <a:lnTo>
                    <a:pt x="0" y="123951"/>
                  </a:lnTo>
                  <a:close/>
                </a:path>
              </a:pathLst>
            </a:custGeom>
            <a:ln w="19050">
              <a:solidFill>
                <a:srgbClr val="A4A4A4"/>
              </a:solidFill>
              <a:prstDash val="solid"/>
            </a:ln>
          </p:spPr>
        </p:sp>
        <p:sp>
          <p:nvSpPr>
            <p:cNvPr id="199" name="Graphic 199"/>
            <p:cNvSpPr/>
            <p:nvPr/>
          </p:nvSpPr>
          <p:spPr>
            <a:xfrm>
              <a:off x="850391" y="3709415"/>
              <a:ext cx="1987550" cy="1430655"/>
            </a:xfrm>
            <a:custGeom>
              <a:avLst/>
              <a:gdLst/>
              <a:ahLst/>
              <a:cxnLst/>
              <a:rect l="l" t="t" r="r" b="b"/>
              <a:pathLst>
                <a:path w="1987550" h="1430655">
                  <a:moveTo>
                    <a:pt x="1656080" y="905256"/>
                  </a:moveTo>
                  <a:lnTo>
                    <a:pt x="1159256" y="905256"/>
                  </a:lnTo>
                  <a:lnTo>
                    <a:pt x="1289939" y="1430528"/>
                  </a:lnTo>
                  <a:lnTo>
                    <a:pt x="1656080" y="905256"/>
                  </a:lnTo>
                  <a:close/>
                </a:path>
                <a:path w="1987550" h="1430655">
                  <a:moveTo>
                    <a:pt x="1836420" y="0"/>
                  </a:moveTo>
                  <a:lnTo>
                    <a:pt x="150876" y="0"/>
                  </a:lnTo>
                  <a:lnTo>
                    <a:pt x="103188" y="7693"/>
                  </a:lnTo>
                  <a:lnTo>
                    <a:pt x="61771" y="29114"/>
                  </a:lnTo>
                  <a:lnTo>
                    <a:pt x="29110" y="61776"/>
                  </a:lnTo>
                  <a:lnTo>
                    <a:pt x="7691" y="103193"/>
                  </a:lnTo>
                  <a:lnTo>
                    <a:pt x="0" y="150875"/>
                  </a:lnTo>
                  <a:lnTo>
                    <a:pt x="0" y="754380"/>
                  </a:lnTo>
                  <a:lnTo>
                    <a:pt x="7691" y="802062"/>
                  </a:lnTo>
                  <a:lnTo>
                    <a:pt x="29110" y="843479"/>
                  </a:lnTo>
                  <a:lnTo>
                    <a:pt x="61771" y="876141"/>
                  </a:lnTo>
                  <a:lnTo>
                    <a:pt x="103188" y="897562"/>
                  </a:lnTo>
                  <a:lnTo>
                    <a:pt x="150876" y="905256"/>
                  </a:lnTo>
                  <a:lnTo>
                    <a:pt x="1836420" y="905256"/>
                  </a:lnTo>
                  <a:lnTo>
                    <a:pt x="1884102" y="897562"/>
                  </a:lnTo>
                  <a:lnTo>
                    <a:pt x="1925519" y="876141"/>
                  </a:lnTo>
                  <a:lnTo>
                    <a:pt x="1958181" y="843479"/>
                  </a:lnTo>
                  <a:lnTo>
                    <a:pt x="1979602" y="802062"/>
                  </a:lnTo>
                  <a:lnTo>
                    <a:pt x="1987296" y="754380"/>
                  </a:lnTo>
                  <a:lnTo>
                    <a:pt x="1987296" y="150875"/>
                  </a:lnTo>
                  <a:lnTo>
                    <a:pt x="1979602" y="103193"/>
                  </a:lnTo>
                  <a:lnTo>
                    <a:pt x="1958181" y="61776"/>
                  </a:lnTo>
                  <a:lnTo>
                    <a:pt x="1925519" y="29114"/>
                  </a:lnTo>
                  <a:lnTo>
                    <a:pt x="1884102" y="7693"/>
                  </a:lnTo>
                  <a:lnTo>
                    <a:pt x="1836420" y="0"/>
                  </a:lnTo>
                  <a:close/>
                </a:path>
              </a:pathLst>
            </a:custGeom>
            <a:solidFill>
              <a:srgbClr val="FFFFFF"/>
            </a:solidFill>
          </p:spPr>
          <p:txBody>
            <a:bodyPr/>
            <a:p>
              <a:r>
                <a:rPr lang="en-US" b="1"/>
                <a:t>RECHARGE RAIN WATER</a:t>
              </a:r>
              <a:r>
                <a:rPr lang="en-US"/>
                <a:t> </a:t>
              </a:r>
              <a:endParaRPr lang="en-US"/>
            </a:p>
          </p:txBody>
        </p:sp>
        <p:sp>
          <p:nvSpPr>
            <p:cNvPr id="200" name="Graphic 200"/>
            <p:cNvSpPr/>
            <p:nvPr/>
          </p:nvSpPr>
          <p:spPr>
            <a:xfrm>
              <a:off x="850391" y="3709415"/>
              <a:ext cx="1987550" cy="1430655"/>
            </a:xfrm>
            <a:custGeom>
              <a:avLst/>
              <a:gdLst/>
              <a:ahLst/>
              <a:cxnLst/>
              <a:rect l="l" t="t" r="r" b="b"/>
              <a:pathLst>
                <a:path w="1987550" h="1430655">
                  <a:moveTo>
                    <a:pt x="0" y="150875"/>
                  </a:moveTo>
                  <a:lnTo>
                    <a:pt x="7691" y="103193"/>
                  </a:lnTo>
                  <a:lnTo>
                    <a:pt x="29110" y="61776"/>
                  </a:lnTo>
                  <a:lnTo>
                    <a:pt x="61771" y="29114"/>
                  </a:lnTo>
                  <a:lnTo>
                    <a:pt x="103188" y="7693"/>
                  </a:lnTo>
                  <a:lnTo>
                    <a:pt x="150876" y="0"/>
                  </a:lnTo>
                  <a:lnTo>
                    <a:pt x="1159256" y="0"/>
                  </a:lnTo>
                  <a:lnTo>
                    <a:pt x="1656080" y="0"/>
                  </a:lnTo>
                  <a:lnTo>
                    <a:pt x="1836420" y="0"/>
                  </a:lnTo>
                  <a:lnTo>
                    <a:pt x="1884102" y="7693"/>
                  </a:lnTo>
                  <a:lnTo>
                    <a:pt x="1925519" y="29114"/>
                  </a:lnTo>
                  <a:lnTo>
                    <a:pt x="1958181" y="61776"/>
                  </a:lnTo>
                  <a:lnTo>
                    <a:pt x="1979602" y="103193"/>
                  </a:lnTo>
                  <a:lnTo>
                    <a:pt x="1987296" y="150875"/>
                  </a:lnTo>
                  <a:lnTo>
                    <a:pt x="1987296" y="528066"/>
                  </a:lnTo>
                  <a:lnTo>
                    <a:pt x="1987296" y="754380"/>
                  </a:lnTo>
                  <a:lnTo>
                    <a:pt x="1979602" y="802062"/>
                  </a:lnTo>
                  <a:lnTo>
                    <a:pt x="1958181" y="843479"/>
                  </a:lnTo>
                  <a:lnTo>
                    <a:pt x="1925519" y="876141"/>
                  </a:lnTo>
                  <a:lnTo>
                    <a:pt x="1884102" y="897562"/>
                  </a:lnTo>
                  <a:lnTo>
                    <a:pt x="1836420" y="905256"/>
                  </a:lnTo>
                  <a:lnTo>
                    <a:pt x="1656080" y="905256"/>
                  </a:lnTo>
                  <a:lnTo>
                    <a:pt x="1289939" y="1430528"/>
                  </a:lnTo>
                  <a:lnTo>
                    <a:pt x="1159256" y="905256"/>
                  </a:lnTo>
                  <a:lnTo>
                    <a:pt x="150876" y="905256"/>
                  </a:lnTo>
                  <a:lnTo>
                    <a:pt x="103188" y="897562"/>
                  </a:lnTo>
                  <a:lnTo>
                    <a:pt x="61771" y="876141"/>
                  </a:lnTo>
                  <a:lnTo>
                    <a:pt x="29110" y="843479"/>
                  </a:lnTo>
                  <a:lnTo>
                    <a:pt x="7691" y="802062"/>
                  </a:lnTo>
                  <a:lnTo>
                    <a:pt x="0" y="754380"/>
                  </a:lnTo>
                  <a:lnTo>
                    <a:pt x="0" y="528066"/>
                  </a:lnTo>
                  <a:lnTo>
                    <a:pt x="0" y="150875"/>
                  </a:lnTo>
                  <a:close/>
                </a:path>
              </a:pathLst>
            </a:custGeom>
            <a:ln w="19050">
              <a:solidFill>
                <a:srgbClr val="A4A4A4"/>
              </a:solidFill>
              <a:prstDash val="solid"/>
            </a:ln>
          </p:spPr>
        </p:sp>
        <p:pic>
          <p:nvPicPr>
            <p:cNvPr id="201" name="Image 201" descr="water drop icon png transparent 9663254 PNG"/>
            <p:cNvPicPr/>
            <p:nvPr/>
          </p:nvPicPr>
          <p:blipFill>
            <a:blip r:embed="rId23" cstate="print"/>
            <a:stretch>
              <a:fillRect/>
            </a:stretch>
          </p:blipFill>
          <p:spPr>
            <a:xfrm>
              <a:off x="3249167" y="2898648"/>
              <a:ext cx="731519" cy="969263"/>
            </a:xfrm>
            <a:prstGeom prst="rect">
              <a:avLst/>
            </a:prstGeom>
          </p:spPr>
        </p:pic>
        <p:pic>
          <p:nvPicPr>
            <p:cNvPr id="202" name="Image 202" descr="water drop icon png transparent 9663254 PNG"/>
            <p:cNvPicPr/>
            <p:nvPr/>
          </p:nvPicPr>
          <p:blipFill>
            <a:blip r:embed="rId24" cstate="print"/>
            <a:stretch>
              <a:fillRect/>
            </a:stretch>
          </p:blipFill>
          <p:spPr>
            <a:xfrm>
              <a:off x="7909559" y="198120"/>
              <a:ext cx="765048" cy="1008887"/>
            </a:xfrm>
            <a:prstGeom prst="rect">
              <a:avLst/>
            </a:prstGeom>
          </p:spPr>
        </p:pic>
        <p:pic>
          <p:nvPicPr>
            <p:cNvPr id="203" name="Image 203" descr="water drop icon png transparent 9663254 PNG"/>
            <p:cNvPicPr/>
            <p:nvPr/>
          </p:nvPicPr>
          <p:blipFill>
            <a:blip r:embed="rId23" cstate="print"/>
            <a:stretch>
              <a:fillRect/>
            </a:stretch>
          </p:blipFill>
          <p:spPr>
            <a:xfrm>
              <a:off x="2447544" y="3288791"/>
              <a:ext cx="731519" cy="969263"/>
            </a:xfrm>
            <a:prstGeom prst="rect">
              <a:avLst/>
            </a:prstGeom>
          </p:spPr>
        </p:pic>
        <p:pic>
          <p:nvPicPr>
            <p:cNvPr id="204" name="Image 204" descr="water drop icon png transparent 9663254 PNG"/>
            <p:cNvPicPr/>
            <p:nvPr/>
          </p:nvPicPr>
          <p:blipFill>
            <a:blip r:embed="rId25" cstate="print"/>
            <a:stretch>
              <a:fillRect/>
            </a:stretch>
          </p:blipFill>
          <p:spPr>
            <a:xfrm>
              <a:off x="5434584" y="1045463"/>
              <a:ext cx="822960" cy="1088136"/>
            </a:xfrm>
            <a:prstGeom prst="rect">
              <a:avLst/>
            </a:prstGeom>
          </p:spPr>
        </p:pic>
        <p:pic>
          <p:nvPicPr>
            <p:cNvPr id="205" name="Image 205" descr="water drop icon png transparent 9663254 PNG"/>
            <p:cNvPicPr/>
            <p:nvPr/>
          </p:nvPicPr>
          <p:blipFill>
            <a:blip r:embed="rId21" cstate="print"/>
            <a:stretch>
              <a:fillRect/>
            </a:stretch>
          </p:blipFill>
          <p:spPr>
            <a:xfrm>
              <a:off x="2328672" y="2334767"/>
              <a:ext cx="298704" cy="396239"/>
            </a:xfrm>
            <a:prstGeom prst="rect">
              <a:avLst/>
            </a:prstGeom>
          </p:spPr>
        </p:pic>
        <p:pic>
          <p:nvPicPr>
            <p:cNvPr id="206" name="Image 206" descr="water drop icon png transparent 9663254 PNG"/>
            <p:cNvPicPr/>
            <p:nvPr/>
          </p:nvPicPr>
          <p:blipFill>
            <a:blip r:embed="rId26" cstate="print"/>
            <a:stretch>
              <a:fillRect/>
            </a:stretch>
          </p:blipFill>
          <p:spPr>
            <a:xfrm>
              <a:off x="3724655" y="1472183"/>
              <a:ext cx="298703" cy="393191"/>
            </a:xfrm>
            <a:prstGeom prst="rect">
              <a:avLst/>
            </a:prstGeom>
          </p:spPr>
        </p:pic>
        <p:pic>
          <p:nvPicPr>
            <p:cNvPr id="207" name="Image 207" descr="water drop icon png transparent 9663254 PNG"/>
            <p:cNvPicPr/>
            <p:nvPr/>
          </p:nvPicPr>
          <p:blipFill>
            <a:blip r:embed="rId27" cstate="print"/>
            <a:stretch>
              <a:fillRect/>
            </a:stretch>
          </p:blipFill>
          <p:spPr>
            <a:xfrm>
              <a:off x="5596128" y="3462528"/>
              <a:ext cx="210312" cy="274320"/>
            </a:xfrm>
            <a:prstGeom prst="rect">
              <a:avLst/>
            </a:prstGeom>
          </p:spPr>
        </p:pic>
        <p:pic>
          <p:nvPicPr>
            <p:cNvPr id="208" name="Image 208"/>
            <p:cNvPicPr/>
            <p:nvPr/>
          </p:nvPicPr>
          <p:blipFill>
            <a:blip r:embed="rId28" cstate="print"/>
            <a:stretch>
              <a:fillRect/>
            </a:stretch>
          </p:blipFill>
          <p:spPr>
            <a:xfrm>
              <a:off x="1697735" y="6458711"/>
              <a:ext cx="143256" cy="140207"/>
            </a:xfrm>
            <a:prstGeom prst="rect">
              <a:avLst/>
            </a:prstGeom>
          </p:spPr>
        </p:pic>
        <p:sp>
          <p:nvSpPr>
            <p:cNvPr id="209" name="Graphic 209"/>
            <p:cNvSpPr/>
            <p:nvPr/>
          </p:nvSpPr>
          <p:spPr>
            <a:xfrm>
              <a:off x="1331976" y="5407151"/>
              <a:ext cx="1579245" cy="1713230"/>
            </a:xfrm>
            <a:custGeom>
              <a:avLst/>
              <a:gdLst/>
              <a:ahLst/>
              <a:cxnLst/>
              <a:rect l="l" t="t" r="r" b="b"/>
              <a:pathLst>
                <a:path w="1579245" h="1713230">
                  <a:moveTo>
                    <a:pt x="45720" y="1632204"/>
                  </a:moveTo>
                  <a:lnTo>
                    <a:pt x="43903" y="1623314"/>
                  </a:lnTo>
                  <a:lnTo>
                    <a:pt x="39001" y="1616049"/>
                  </a:lnTo>
                  <a:lnTo>
                    <a:pt x="31724" y="1611147"/>
                  </a:lnTo>
                  <a:lnTo>
                    <a:pt x="22860" y="1609344"/>
                  </a:lnTo>
                  <a:lnTo>
                    <a:pt x="13982" y="1611147"/>
                  </a:lnTo>
                  <a:lnTo>
                    <a:pt x="6705" y="1616049"/>
                  </a:lnTo>
                  <a:lnTo>
                    <a:pt x="1803" y="1623314"/>
                  </a:lnTo>
                  <a:lnTo>
                    <a:pt x="0" y="1632204"/>
                  </a:lnTo>
                  <a:lnTo>
                    <a:pt x="1803" y="1641106"/>
                  </a:lnTo>
                  <a:lnTo>
                    <a:pt x="6705" y="1648371"/>
                  </a:lnTo>
                  <a:lnTo>
                    <a:pt x="13982" y="1653273"/>
                  </a:lnTo>
                  <a:lnTo>
                    <a:pt x="22860" y="1655064"/>
                  </a:lnTo>
                  <a:lnTo>
                    <a:pt x="31724" y="1653273"/>
                  </a:lnTo>
                  <a:lnTo>
                    <a:pt x="39001" y="1648371"/>
                  </a:lnTo>
                  <a:lnTo>
                    <a:pt x="43903" y="1641106"/>
                  </a:lnTo>
                  <a:lnTo>
                    <a:pt x="45720" y="1632204"/>
                  </a:lnTo>
                  <a:close/>
                </a:path>
                <a:path w="1579245" h="1713230">
                  <a:moveTo>
                    <a:pt x="115824" y="1632204"/>
                  </a:moveTo>
                  <a:lnTo>
                    <a:pt x="114007" y="1623314"/>
                  </a:lnTo>
                  <a:lnTo>
                    <a:pt x="109105" y="1616049"/>
                  </a:lnTo>
                  <a:lnTo>
                    <a:pt x="101828" y="1611147"/>
                  </a:lnTo>
                  <a:lnTo>
                    <a:pt x="92964" y="1609344"/>
                  </a:lnTo>
                  <a:lnTo>
                    <a:pt x="84086" y="1611147"/>
                  </a:lnTo>
                  <a:lnTo>
                    <a:pt x="76809" y="1616049"/>
                  </a:lnTo>
                  <a:lnTo>
                    <a:pt x="71907" y="1623314"/>
                  </a:lnTo>
                  <a:lnTo>
                    <a:pt x="70104" y="1632204"/>
                  </a:lnTo>
                  <a:lnTo>
                    <a:pt x="71907" y="1641106"/>
                  </a:lnTo>
                  <a:lnTo>
                    <a:pt x="76809" y="1648371"/>
                  </a:lnTo>
                  <a:lnTo>
                    <a:pt x="84086" y="1653273"/>
                  </a:lnTo>
                  <a:lnTo>
                    <a:pt x="92964" y="1655064"/>
                  </a:lnTo>
                  <a:lnTo>
                    <a:pt x="101828" y="1653273"/>
                  </a:lnTo>
                  <a:lnTo>
                    <a:pt x="109105" y="1648371"/>
                  </a:lnTo>
                  <a:lnTo>
                    <a:pt x="114007" y="1641106"/>
                  </a:lnTo>
                  <a:lnTo>
                    <a:pt x="115824" y="1632204"/>
                  </a:lnTo>
                  <a:close/>
                </a:path>
                <a:path w="1579245" h="1713230">
                  <a:moveTo>
                    <a:pt x="121920" y="470916"/>
                  </a:moveTo>
                  <a:lnTo>
                    <a:pt x="120103" y="462051"/>
                  </a:lnTo>
                  <a:lnTo>
                    <a:pt x="115201" y="454774"/>
                  </a:lnTo>
                  <a:lnTo>
                    <a:pt x="107924" y="449872"/>
                  </a:lnTo>
                  <a:lnTo>
                    <a:pt x="99060" y="448056"/>
                  </a:lnTo>
                  <a:lnTo>
                    <a:pt x="90182" y="449872"/>
                  </a:lnTo>
                  <a:lnTo>
                    <a:pt x="82905" y="454774"/>
                  </a:lnTo>
                  <a:lnTo>
                    <a:pt x="78003" y="462051"/>
                  </a:lnTo>
                  <a:lnTo>
                    <a:pt x="76200" y="470916"/>
                  </a:lnTo>
                  <a:lnTo>
                    <a:pt x="78003" y="479793"/>
                  </a:lnTo>
                  <a:lnTo>
                    <a:pt x="82905" y="487070"/>
                  </a:lnTo>
                  <a:lnTo>
                    <a:pt x="90182" y="491972"/>
                  </a:lnTo>
                  <a:lnTo>
                    <a:pt x="99060" y="493776"/>
                  </a:lnTo>
                  <a:lnTo>
                    <a:pt x="107924" y="491972"/>
                  </a:lnTo>
                  <a:lnTo>
                    <a:pt x="115201" y="487070"/>
                  </a:lnTo>
                  <a:lnTo>
                    <a:pt x="120103" y="479793"/>
                  </a:lnTo>
                  <a:lnTo>
                    <a:pt x="121920" y="470916"/>
                  </a:lnTo>
                  <a:close/>
                </a:path>
                <a:path w="1579245" h="1713230">
                  <a:moveTo>
                    <a:pt x="185928" y="617220"/>
                  </a:moveTo>
                  <a:lnTo>
                    <a:pt x="184111" y="608355"/>
                  </a:lnTo>
                  <a:lnTo>
                    <a:pt x="179209" y="601078"/>
                  </a:lnTo>
                  <a:lnTo>
                    <a:pt x="171932" y="596176"/>
                  </a:lnTo>
                  <a:lnTo>
                    <a:pt x="163068" y="594360"/>
                  </a:lnTo>
                  <a:lnTo>
                    <a:pt x="154190" y="596176"/>
                  </a:lnTo>
                  <a:lnTo>
                    <a:pt x="146913" y="601078"/>
                  </a:lnTo>
                  <a:lnTo>
                    <a:pt x="142011" y="608355"/>
                  </a:lnTo>
                  <a:lnTo>
                    <a:pt x="140208" y="617220"/>
                  </a:lnTo>
                  <a:lnTo>
                    <a:pt x="142011" y="626097"/>
                  </a:lnTo>
                  <a:lnTo>
                    <a:pt x="146913" y="633374"/>
                  </a:lnTo>
                  <a:lnTo>
                    <a:pt x="154190" y="638276"/>
                  </a:lnTo>
                  <a:lnTo>
                    <a:pt x="163068" y="640080"/>
                  </a:lnTo>
                  <a:lnTo>
                    <a:pt x="171932" y="638276"/>
                  </a:lnTo>
                  <a:lnTo>
                    <a:pt x="179209" y="633374"/>
                  </a:lnTo>
                  <a:lnTo>
                    <a:pt x="184111" y="626097"/>
                  </a:lnTo>
                  <a:lnTo>
                    <a:pt x="185928" y="617220"/>
                  </a:lnTo>
                  <a:close/>
                </a:path>
                <a:path w="1579245" h="1713230">
                  <a:moveTo>
                    <a:pt x="472440" y="362712"/>
                  </a:moveTo>
                  <a:lnTo>
                    <a:pt x="464972" y="316484"/>
                  </a:lnTo>
                  <a:lnTo>
                    <a:pt x="444195" y="276326"/>
                  </a:lnTo>
                  <a:lnTo>
                    <a:pt x="412521" y="244652"/>
                  </a:lnTo>
                  <a:lnTo>
                    <a:pt x="372364" y="223875"/>
                  </a:lnTo>
                  <a:lnTo>
                    <a:pt x="326136" y="216408"/>
                  </a:lnTo>
                  <a:lnTo>
                    <a:pt x="279895" y="223875"/>
                  </a:lnTo>
                  <a:lnTo>
                    <a:pt x="239737" y="244652"/>
                  </a:lnTo>
                  <a:lnTo>
                    <a:pt x="208064" y="276326"/>
                  </a:lnTo>
                  <a:lnTo>
                    <a:pt x="187286" y="316484"/>
                  </a:lnTo>
                  <a:lnTo>
                    <a:pt x="179832" y="362712"/>
                  </a:lnTo>
                  <a:lnTo>
                    <a:pt x="187286" y="408952"/>
                  </a:lnTo>
                  <a:lnTo>
                    <a:pt x="208064" y="449110"/>
                  </a:lnTo>
                  <a:lnTo>
                    <a:pt x="239737" y="480783"/>
                  </a:lnTo>
                  <a:lnTo>
                    <a:pt x="279895" y="501561"/>
                  </a:lnTo>
                  <a:lnTo>
                    <a:pt x="326136" y="509016"/>
                  </a:lnTo>
                  <a:lnTo>
                    <a:pt x="372364" y="501561"/>
                  </a:lnTo>
                  <a:lnTo>
                    <a:pt x="412521" y="480783"/>
                  </a:lnTo>
                  <a:lnTo>
                    <a:pt x="444195" y="449110"/>
                  </a:lnTo>
                  <a:lnTo>
                    <a:pt x="464972" y="408952"/>
                  </a:lnTo>
                  <a:lnTo>
                    <a:pt x="472440" y="362712"/>
                  </a:lnTo>
                  <a:close/>
                </a:path>
                <a:path w="1579245" h="1713230">
                  <a:moveTo>
                    <a:pt x="515112" y="504444"/>
                  </a:moveTo>
                  <a:lnTo>
                    <a:pt x="513295" y="495579"/>
                  </a:lnTo>
                  <a:lnTo>
                    <a:pt x="508393" y="488302"/>
                  </a:lnTo>
                  <a:lnTo>
                    <a:pt x="501116" y="483400"/>
                  </a:lnTo>
                  <a:lnTo>
                    <a:pt x="492252" y="481584"/>
                  </a:lnTo>
                  <a:lnTo>
                    <a:pt x="483374" y="483400"/>
                  </a:lnTo>
                  <a:lnTo>
                    <a:pt x="476097" y="488302"/>
                  </a:lnTo>
                  <a:lnTo>
                    <a:pt x="471195" y="495579"/>
                  </a:lnTo>
                  <a:lnTo>
                    <a:pt x="469392" y="504444"/>
                  </a:lnTo>
                  <a:lnTo>
                    <a:pt x="471195" y="513321"/>
                  </a:lnTo>
                  <a:lnTo>
                    <a:pt x="476097" y="520598"/>
                  </a:lnTo>
                  <a:lnTo>
                    <a:pt x="483374" y="525500"/>
                  </a:lnTo>
                  <a:lnTo>
                    <a:pt x="492252" y="527304"/>
                  </a:lnTo>
                  <a:lnTo>
                    <a:pt x="501116" y="525500"/>
                  </a:lnTo>
                  <a:lnTo>
                    <a:pt x="508393" y="520598"/>
                  </a:lnTo>
                  <a:lnTo>
                    <a:pt x="513295" y="513321"/>
                  </a:lnTo>
                  <a:lnTo>
                    <a:pt x="515112" y="504444"/>
                  </a:lnTo>
                  <a:close/>
                </a:path>
                <a:path w="1579245" h="1713230">
                  <a:moveTo>
                    <a:pt x="762000" y="1031748"/>
                  </a:moveTo>
                  <a:lnTo>
                    <a:pt x="760183" y="1022858"/>
                  </a:lnTo>
                  <a:lnTo>
                    <a:pt x="755281" y="1015593"/>
                  </a:lnTo>
                  <a:lnTo>
                    <a:pt x="748004" y="1010691"/>
                  </a:lnTo>
                  <a:lnTo>
                    <a:pt x="739140" y="1008888"/>
                  </a:lnTo>
                  <a:lnTo>
                    <a:pt x="730262" y="1010691"/>
                  </a:lnTo>
                  <a:lnTo>
                    <a:pt x="722985" y="1015593"/>
                  </a:lnTo>
                  <a:lnTo>
                    <a:pt x="718083" y="1022858"/>
                  </a:lnTo>
                  <a:lnTo>
                    <a:pt x="716280" y="1031748"/>
                  </a:lnTo>
                  <a:lnTo>
                    <a:pt x="718083" y="1040650"/>
                  </a:lnTo>
                  <a:lnTo>
                    <a:pt x="722985" y="1047915"/>
                  </a:lnTo>
                  <a:lnTo>
                    <a:pt x="730262" y="1052817"/>
                  </a:lnTo>
                  <a:lnTo>
                    <a:pt x="739140" y="1054608"/>
                  </a:lnTo>
                  <a:lnTo>
                    <a:pt x="748004" y="1052817"/>
                  </a:lnTo>
                  <a:lnTo>
                    <a:pt x="755281" y="1047915"/>
                  </a:lnTo>
                  <a:lnTo>
                    <a:pt x="760183" y="1040650"/>
                  </a:lnTo>
                  <a:lnTo>
                    <a:pt x="762000" y="1031748"/>
                  </a:lnTo>
                  <a:close/>
                </a:path>
                <a:path w="1579245" h="1713230">
                  <a:moveTo>
                    <a:pt x="783336" y="1690116"/>
                  </a:moveTo>
                  <a:lnTo>
                    <a:pt x="781519" y="1681226"/>
                  </a:lnTo>
                  <a:lnTo>
                    <a:pt x="776617" y="1673961"/>
                  </a:lnTo>
                  <a:lnTo>
                    <a:pt x="769340" y="1669059"/>
                  </a:lnTo>
                  <a:lnTo>
                    <a:pt x="760476" y="1667256"/>
                  </a:lnTo>
                  <a:lnTo>
                    <a:pt x="751598" y="1669059"/>
                  </a:lnTo>
                  <a:lnTo>
                    <a:pt x="744321" y="1673961"/>
                  </a:lnTo>
                  <a:lnTo>
                    <a:pt x="739419" y="1681226"/>
                  </a:lnTo>
                  <a:lnTo>
                    <a:pt x="737616" y="1690116"/>
                  </a:lnTo>
                  <a:lnTo>
                    <a:pt x="739419" y="1699018"/>
                  </a:lnTo>
                  <a:lnTo>
                    <a:pt x="744321" y="1706283"/>
                  </a:lnTo>
                  <a:lnTo>
                    <a:pt x="751598" y="1711185"/>
                  </a:lnTo>
                  <a:lnTo>
                    <a:pt x="760476" y="1712976"/>
                  </a:lnTo>
                  <a:lnTo>
                    <a:pt x="769340" y="1711185"/>
                  </a:lnTo>
                  <a:lnTo>
                    <a:pt x="776617" y="1706283"/>
                  </a:lnTo>
                  <a:lnTo>
                    <a:pt x="781519" y="1699018"/>
                  </a:lnTo>
                  <a:lnTo>
                    <a:pt x="783336" y="1690116"/>
                  </a:lnTo>
                  <a:close/>
                </a:path>
                <a:path w="1579245" h="1713230">
                  <a:moveTo>
                    <a:pt x="786384" y="169164"/>
                  </a:moveTo>
                  <a:lnTo>
                    <a:pt x="784567" y="160299"/>
                  </a:lnTo>
                  <a:lnTo>
                    <a:pt x="779665" y="153022"/>
                  </a:lnTo>
                  <a:lnTo>
                    <a:pt x="772388" y="148120"/>
                  </a:lnTo>
                  <a:lnTo>
                    <a:pt x="763524" y="146304"/>
                  </a:lnTo>
                  <a:lnTo>
                    <a:pt x="754646" y="148120"/>
                  </a:lnTo>
                  <a:lnTo>
                    <a:pt x="747369" y="153022"/>
                  </a:lnTo>
                  <a:lnTo>
                    <a:pt x="742467" y="160299"/>
                  </a:lnTo>
                  <a:lnTo>
                    <a:pt x="740664" y="169164"/>
                  </a:lnTo>
                  <a:lnTo>
                    <a:pt x="742467" y="178041"/>
                  </a:lnTo>
                  <a:lnTo>
                    <a:pt x="747369" y="185318"/>
                  </a:lnTo>
                  <a:lnTo>
                    <a:pt x="754646" y="190220"/>
                  </a:lnTo>
                  <a:lnTo>
                    <a:pt x="763524" y="192024"/>
                  </a:lnTo>
                  <a:lnTo>
                    <a:pt x="772388" y="190220"/>
                  </a:lnTo>
                  <a:lnTo>
                    <a:pt x="779665" y="185318"/>
                  </a:lnTo>
                  <a:lnTo>
                    <a:pt x="784567" y="178041"/>
                  </a:lnTo>
                  <a:lnTo>
                    <a:pt x="786384" y="169164"/>
                  </a:lnTo>
                  <a:close/>
                </a:path>
                <a:path w="1579245" h="1713230">
                  <a:moveTo>
                    <a:pt x="853440" y="1031748"/>
                  </a:moveTo>
                  <a:lnTo>
                    <a:pt x="851623" y="1022858"/>
                  </a:lnTo>
                  <a:lnTo>
                    <a:pt x="846721" y="1015593"/>
                  </a:lnTo>
                  <a:lnTo>
                    <a:pt x="839444" y="1010691"/>
                  </a:lnTo>
                  <a:lnTo>
                    <a:pt x="830580" y="1008888"/>
                  </a:lnTo>
                  <a:lnTo>
                    <a:pt x="821702" y="1010691"/>
                  </a:lnTo>
                  <a:lnTo>
                    <a:pt x="814425" y="1015593"/>
                  </a:lnTo>
                  <a:lnTo>
                    <a:pt x="809523" y="1022858"/>
                  </a:lnTo>
                  <a:lnTo>
                    <a:pt x="807720" y="1031748"/>
                  </a:lnTo>
                  <a:lnTo>
                    <a:pt x="809523" y="1040650"/>
                  </a:lnTo>
                  <a:lnTo>
                    <a:pt x="814425" y="1047915"/>
                  </a:lnTo>
                  <a:lnTo>
                    <a:pt x="821702" y="1052817"/>
                  </a:lnTo>
                  <a:lnTo>
                    <a:pt x="830580" y="1054608"/>
                  </a:lnTo>
                  <a:lnTo>
                    <a:pt x="839444" y="1052817"/>
                  </a:lnTo>
                  <a:lnTo>
                    <a:pt x="846721" y="1047915"/>
                  </a:lnTo>
                  <a:lnTo>
                    <a:pt x="851623" y="1040650"/>
                  </a:lnTo>
                  <a:lnTo>
                    <a:pt x="853440" y="1031748"/>
                  </a:lnTo>
                  <a:close/>
                </a:path>
                <a:path w="1579245" h="1713230">
                  <a:moveTo>
                    <a:pt x="856488" y="169164"/>
                  </a:moveTo>
                  <a:lnTo>
                    <a:pt x="854671" y="160299"/>
                  </a:lnTo>
                  <a:lnTo>
                    <a:pt x="849769" y="153022"/>
                  </a:lnTo>
                  <a:lnTo>
                    <a:pt x="842492" y="148120"/>
                  </a:lnTo>
                  <a:lnTo>
                    <a:pt x="833628" y="146304"/>
                  </a:lnTo>
                  <a:lnTo>
                    <a:pt x="824750" y="148120"/>
                  </a:lnTo>
                  <a:lnTo>
                    <a:pt x="817473" y="153022"/>
                  </a:lnTo>
                  <a:lnTo>
                    <a:pt x="812571" y="160299"/>
                  </a:lnTo>
                  <a:lnTo>
                    <a:pt x="810768" y="169164"/>
                  </a:lnTo>
                  <a:lnTo>
                    <a:pt x="812571" y="178041"/>
                  </a:lnTo>
                  <a:lnTo>
                    <a:pt x="817473" y="185318"/>
                  </a:lnTo>
                  <a:lnTo>
                    <a:pt x="824750" y="190220"/>
                  </a:lnTo>
                  <a:lnTo>
                    <a:pt x="833628" y="192024"/>
                  </a:lnTo>
                  <a:lnTo>
                    <a:pt x="842492" y="190220"/>
                  </a:lnTo>
                  <a:lnTo>
                    <a:pt x="849769" y="185318"/>
                  </a:lnTo>
                  <a:lnTo>
                    <a:pt x="854671" y="178041"/>
                  </a:lnTo>
                  <a:lnTo>
                    <a:pt x="856488" y="169164"/>
                  </a:lnTo>
                  <a:close/>
                </a:path>
                <a:path w="1579245" h="1713230">
                  <a:moveTo>
                    <a:pt x="926592" y="272796"/>
                  </a:moveTo>
                  <a:lnTo>
                    <a:pt x="924775" y="263931"/>
                  </a:lnTo>
                  <a:lnTo>
                    <a:pt x="919873" y="256654"/>
                  </a:lnTo>
                  <a:lnTo>
                    <a:pt x="912596" y="251752"/>
                  </a:lnTo>
                  <a:lnTo>
                    <a:pt x="903732" y="249936"/>
                  </a:lnTo>
                  <a:lnTo>
                    <a:pt x="894854" y="251752"/>
                  </a:lnTo>
                  <a:lnTo>
                    <a:pt x="887577" y="256654"/>
                  </a:lnTo>
                  <a:lnTo>
                    <a:pt x="882675" y="263931"/>
                  </a:lnTo>
                  <a:lnTo>
                    <a:pt x="880872" y="272796"/>
                  </a:lnTo>
                  <a:lnTo>
                    <a:pt x="882675" y="281673"/>
                  </a:lnTo>
                  <a:lnTo>
                    <a:pt x="887577" y="288950"/>
                  </a:lnTo>
                  <a:lnTo>
                    <a:pt x="894854" y="293852"/>
                  </a:lnTo>
                  <a:lnTo>
                    <a:pt x="903732" y="295656"/>
                  </a:lnTo>
                  <a:lnTo>
                    <a:pt x="912596" y="293852"/>
                  </a:lnTo>
                  <a:lnTo>
                    <a:pt x="919873" y="288950"/>
                  </a:lnTo>
                  <a:lnTo>
                    <a:pt x="924775" y="281673"/>
                  </a:lnTo>
                  <a:lnTo>
                    <a:pt x="926592" y="272796"/>
                  </a:lnTo>
                  <a:close/>
                </a:path>
                <a:path w="1579245" h="1713230">
                  <a:moveTo>
                    <a:pt x="1045464" y="144780"/>
                  </a:moveTo>
                  <a:lnTo>
                    <a:pt x="1043647" y="135915"/>
                  </a:lnTo>
                  <a:lnTo>
                    <a:pt x="1038745" y="128638"/>
                  </a:lnTo>
                  <a:lnTo>
                    <a:pt x="1031468" y="123736"/>
                  </a:lnTo>
                  <a:lnTo>
                    <a:pt x="1022604" y="121920"/>
                  </a:lnTo>
                  <a:lnTo>
                    <a:pt x="1013726" y="123736"/>
                  </a:lnTo>
                  <a:lnTo>
                    <a:pt x="1006449" y="128638"/>
                  </a:lnTo>
                  <a:lnTo>
                    <a:pt x="1001547" y="135915"/>
                  </a:lnTo>
                  <a:lnTo>
                    <a:pt x="999744" y="144780"/>
                  </a:lnTo>
                  <a:lnTo>
                    <a:pt x="1001547" y="153657"/>
                  </a:lnTo>
                  <a:lnTo>
                    <a:pt x="1006449" y="160934"/>
                  </a:lnTo>
                  <a:lnTo>
                    <a:pt x="1013726" y="165836"/>
                  </a:lnTo>
                  <a:lnTo>
                    <a:pt x="1022604" y="167640"/>
                  </a:lnTo>
                  <a:lnTo>
                    <a:pt x="1031468" y="165836"/>
                  </a:lnTo>
                  <a:lnTo>
                    <a:pt x="1038745" y="160934"/>
                  </a:lnTo>
                  <a:lnTo>
                    <a:pt x="1043647" y="153657"/>
                  </a:lnTo>
                  <a:lnTo>
                    <a:pt x="1045464" y="144780"/>
                  </a:lnTo>
                  <a:close/>
                </a:path>
                <a:path w="1579245" h="1713230">
                  <a:moveTo>
                    <a:pt x="1115568" y="22860"/>
                  </a:moveTo>
                  <a:lnTo>
                    <a:pt x="1113751" y="13995"/>
                  </a:lnTo>
                  <a:lnTo>
                    <a:pt x="1108849" y="6718"/>
                  </a:lnTo>
                  <a:lnTo>
                    <a:pt x="1101572" y="1816"/>
                  </a:lnTo>
                  <a:lnTo>
                    <a:pt x="1092708" y="0"/>
                  </a:lnTo>
                  <a:lnTo>
                    <a:pt x="1083830" y="1816"/>
                  </a:lnTo>
                  <a:lnTo>
                    <a:pt x="1076553" y="6718"/>
                  </a:lnTo>
                  <a:lnTo>
                    <a:pt x="1071651" y="13995"/>
                  </a:lnTo>
                  <a:lnTo>
                    <a:pt x="1069848" y="22860"/>
                  </a:lnTo>
                  <a:lnTo>
                    <a:pt x="1071651" y="31737"/>
                  </a:lnTo>
                  <a:lnTo>
                    <a:pt x="1076553" y="39014"/>
                  </a:lnTo>
                  <a:lnTo>
                    <a:pt x="1083830" y="43916"/>
                  </a:lnTo>
                  <a:lnTo>
                    <a:pt x="1092708" y="45720"/>
                  </a:lnTo>
                  <a:lnTo>
                    <a:pt x="1101572" y="43916"/>
                  </a:lnTo>
                  <a:lnTo>
                    <a:pt x="1108849" y="39014"/>
                  </a:lnTo>
                  <a:lnTo>
                    <a:pt x="1113751" y="31737"/>
                  </a:lnTo>
                  <a:lnTo>
                    <a:pt x="1115568" y="22860"/>
                  </a:lnTo>
                  <a:close/>
                </a:path>
                <a:path w="1579245" h="1713230">
                  <a:moveTo>
                    <a:pt x="1194816" y="239268"/>
                  </a:moveTo>
                  <a:lnTo>
                    <a:pt x="1192999" y="230403"/>
                  </a:lnTo>
                  <a:lnTo>
                    <a:pt x="1188097" y="223126"/>
                  </a:lnTo>
                  <a:lnTo>
                    <a:pt x="1180820" y="218224"/>
                  </a:lnTo>
                  <a:lnTo>
                    <a:pt x="1171956" y="216408"/>
                  </a:lnTo>
                  <a:lnTo>
                    <a:pt x="1163078" y="218224"/>
                  </a:lnTo>
                  <a:lnTo>
                    <a:pt x="1155801" y="223126"/>
                  </a:lnTo>
                  <a:lnTo>
                    <a:pt x="1150899" y="230403"/>
                  </a:lnTo>
                  <a:lnTo>
                    <a:pt x="1149096" y="239268"/>
                  </a:lnTo>
                  <a:lnTo>
                    <a:pt x="1150899" y="248145"/>
                  </a:lnTo>
                  <a:lnTo>
                    <a:pt x="1155801" y="255422"/>
                  </a:lnTo>
                  <a:lnTo>
                    <a:pt x="1163078" y="260324"/>
                  </a:lnTo>
                  <a:lnTo>
                    <a:pt x="1171956" y="262128"/>
                  </a:lnTo>
                  <a:lnTo>
                    <a:pt x="1180820" y="260324"/>
                  </a:lnTo>
                  <a:lnTo>
                    <a:pt x="1188097" y="255422"/>
                  </a:lnTo>
                  <a:lnTo>
                    <a:pt x="1192999" y="248145"/>
                  </a:lnTo>
                  <a:lnTo>
                    <a:pt x="1194816" y="239268"/>
                  </a:lnTo>
                  <a:close/>
                </a:path>
                <a:path w="1579245" h="1713230">
                  <a:moveTo>
                    <a:pt x="1578864" y="1321308"/>
                  </a:moveTo>
                  <a:lnTo>
                    <a:pt x="1571396" y="1275549"/>
                  </a:lnTo>
                  <a:lnTo>
                    <a:pt x="1550619" y="1235811"/>
                  </a:lnTo>
                  <a:lnTo>
                    <a:pt x="1518945" y="1204468"/>
                  </a:lnTo>
                  <a:lnTo>
                    <a:pt x="1478788" y="1183919"/>
                  </a:lnTo>
                  <a:lnTo>
                    <a:pt x="1432560" y="1176528"/>
                  </a:lnTo>
                  <a:lnTo>
                    <a:pt x="1386319" y="1183919"/>
                  </a:lnTo>
                  <a:lnTo>
                    <a:pt x="1346161" y="1204468"/>
                  </a:lnTo>
                  <a:lnTo>
                    <a:pt x="1314488" y="1235811"/>
                  </a:lnTo>
                  <a:lnTo>
                    <a:pt x="1293710" y="1275549"/>
                  </a:lnTo>
                  <a:lnTo>
                    <a:pt x="1286256" y="1321308"/>
                  </a:lnTo>
                  <a:lnTo>
                    <a:pt x="1293710" y="1367078"/>
                  </a:lnTo>
                  <a:lnTo>
                    <a:pt x="1314488" y="1406817"/>
                  </a:lnTo>
                  <a:lnTo>
                    <a:pt x="1346161" y="1438160"/>
                  </a:lnTo>
                  <a:lnTo>
                    <a:pt x="1386319" y="1458709"/>
                  </a:lnTo>
                  <a:lnTo>
                    <a:pt x="1432560" y="1466088"/>
                  </a:lnTo>
                  <a:lnTo>
                    <a:pt x="1478788" y="1458709"/>
                  </a:lnTo>
                  <a:lnTo>
                    <a:pt x="1518945" y="1438160"/>
                  </a:lnTo>
                  <a:lnTo>
                    <a:pt x="1550619" y="1406817"/>
                  </a:lnTo>
                  <a:lnTo>
                    <a:pt x="1571396" y="1367078"/>
                  </a:lnTo>
                  <a:lnTo>
                    <a:pt x="1578864" y="1321308"/>
                  </a:lnTo>
                  <a:close/>
                </a:path>
              </a:pathLst>
            </a:custGeom>
            <a:solidFill>
              <a:srgbClr val="A46A43"/>
            </a:solidFill>
          </p:spPr>
        </p:sp>
        <p:pic>
          <p:nvPicPr>
            <p:cNvPr id="210" name="Image 210"/>
            <p:cNvPicPr/>
            <p:nvPr/>
          </p:nvPicPr>
          <p:blipFill>
            <a:blip r:embed="rId29" cstate="print"/>
            <a:stretch>
              <a:fillRect/>
            </a:stretch>
          </p:blipFill>
          <p:spPr>
            <a:xfrm>
              <a:off x="2493264" y="6827519"/>
              <a:ext cx="143256" cy="140208"/>
            </a:xfrm>
            <a:prstGeom prst="rect">
              <a:avLst/>
            </a:prstGeom>
          </p:spPr>
        </p:pic>
        <p:pic>
          <p:nvPicPr>
            <p:cNvPr id="211" name="Image 211"/>
            <p:cNvPicPr/>
            <p:nvPr/>
          </p:nvPicPr>
          <p:blipFill>
            <a:blip r:embed="rId1" cstate="print"/>
            <a:stretch>
              <a:fillRect/>
            </a:stretch>
          </p:blipFill>
          <p:spPr>
            <a:xfrm>
              <a:off x="1463039" y="6708647"/>
              <a:ext cx="143256" cy="143256"/>
            </a:xfrm>
            <a:prstGeom prst="rect">
              <a:avLst/>
            </a:prstGeom>
          </p:spPr>
        </p:pic>
        <p:pic>
          <p:nvPicPr>
            <p:cNvPr id="212" name="Image 212"/>
            <p:cNvPicPr/>
            <p:nvPr/>
          </p:nvPicPr>
          <p:blipFill>
            <a:blip r:embed="rId1" cstate="print"/>
            <a:stretch>
              <a:fillRect/>
            </a:stretch>
          </p:blipFill>
          <p:spPr>
            <a:xfrm>
              <a:off x="8336280" y="6842759"/>
              <a:ext cx="143255" cy="143256"/>
            </a:xfrm>
            <a:prstGeom prst="rect">
              <a:avLst/>
            </a:prstGeom>
          </p:spPr>
        </p:pic>
        <p:pic>
          <p:nvPicPr>
            <p:cNvPr id="213" name="Image 213"/>
            <p:cNvPicPr/>
            <p:nvPr/>
          </p:nvPicPr>
          <p:blipFill>
            <a:blip r:embed="rId1" cstate="print"/>
            <a:stretch>
              <a:fillRect/>
            </a:stretch>
          </p:blipFill>
          <p:spPr>
            <a:xfrm>
              <a:off x="7772400" y="6931152"/>
              <a:ext cx="143255" cy="143256"/>
            </a:xfrm>
            <a:prstGeom prst="rect">
              <a:avLst/>
            </a:prstGeom>
          </p:spPr>
        </p:pic>
        <p:sp>
          <p:nvSpPr>
            <p:cNvPr id="214" name="Graphic 214"/>
            <p:cNvSpPr/>
            <p:nvPr/>
          </p:nvSpPr>
          <p:spPr>
            <a:xfrm>
              <a:off x="7406640" y="5882639"/>
              <a:ext cx="1582420" cy="1679575"/>
            </a:xfrm>
            <a:custGeom>
              <a:avLst/>
              <a:gdLst/>
              <a:ahLst/>
              <a:cxnLst/>
              <a:rect l="l" t="t" r="r" b="b"/>
              <a:pathLst>
                <a:path w="1582420" h="1679575">
                  <a:moveTo>
                    <a:pt x="45720" y="1632216"/>
                  </a:moveTo>
                  <a:lnTo>
                    <a:pt x="43903" y="1623314"/>
                  </a:lnTo>
                  <a:lnTo>
                    <a:pt x="39001" y="1616049"/>
                  </a:lnTo>
                  <a:lnTo>
                    <a:pt x="31724" y="1611147"/>
                  </a:lnTo>
                  <a:lnTo>
                    <a:pt x="22860" y="1609344"/>
                  </a:lnTo>
                  <a:lnTo>
                    <a:pt x="13982" y="1611147"/>
                  </a:lnTo>
                  <a:lnTo>
                    <a:pt x="6705" y="1616049"/>
                  </a:lnTo>
                  <a:lnTo>
                    <a:pt x="1803" y="1623314"/>
                  </a:lnTo>
                  <a:lnTo>
                    <a:pt x="0" y="1632216"/>
                  </a:lnTo>
                  <a:lnTo>
                    <a:pt x="1803" y="1641106"/>
                  </a:lnTo>
                  <a:lnTo>
                    <a:pt x="6705" y="1648371"/>
                  </a:lnTo>
                  <a:lnTo>
                    <a:pt x="13982" y="1653273"/>
                  </a:lnTo>
                  <a:lnTo>
                    <a:pt x="22860" y="1655064"/>
                  </a:lnTo>
                  <a:lnTo>
                    <a:pt x="31724" y="1653273"/>
                  </a:lnTo>
                  <a:lnTo>
                    <a:pt x="39001" y="1648371"/>
                  </a:lnTo>
                  <a:lnTo>
                    <a:pt x="43903" y="1641106"/>
                  </a:lnTo>
                  <a:lnTo>
                    <a:pt x="45720" y="1632216"/>
                  </a:lnTo>
                  <a:close/>
                </a:path>
                <a:path w="1582420" h="1679575">
                  <a:moveTo>
                    <a:pt x="118872" y="1632216"/>
                  </a:moveTo>
                  <a:lnTo>
                    <a:pt x="117055" y="1623314"/>
                  </a:lnTo>
                  <a:lnTo>
                    <a:pt x="112153" y="1616049"/>
                  </a:lnTo>
                  <a:lnTo>
                    <a:pt x="104876" y="1611147"/>
                  </a:lnTo>
                  <a:lnTo>
                    <a:pt x="96012" y="1609344"/>
                  </a:lnTo>
                  <a:lnTo>
                    <a:pt x="87134" y="1611147"/>
                  </a:lnTo>
                  <a:lnTo>
                    <a:pt x="79857" y="1616049"/>
                  </a:lnTo>
                  <a:lnTo>
                    <a:pt x="74955" y="1623314"/>
                  </a:lnTo>
                  <a:lnTo>
                    <a:pt x="73152" y="1632216"/>
                  </a:lnTo>
                  <a:lnTo>
                    <a:pt x="74955" y="1641106"/>
                  </a:lnTo>
                  <a:lnTo>
                    <a:pt x="79857" y="1648371"/>
                  </a:lnTo>
                  <a:lnTo>
                    <a:pt x="87134" y="1653273"/>
                  </a:lnTo>
                  <a:lnTo>
                    <a:pt x="96012" y="1655064"/>
                  </a:lnTo>
                  <a:lnTo>
                    <a:pt x="104876" y="1653273"/>
                  </a:lnTo>
                  <a:lnTo>
                    <a:pt x="112153" y="1648371"/>
                  </a:lnTo>
                  <a:lnTo>
                    <a:pt x="117055" y="1641106"/>
                  </a:lnTo>
                  <a:lnTo>
                    <a:pt x="118872" y="1632216"/>
                  </a:lnTo>
                  <a:close/>
                </a:path>
                <a:path w="1582420" h="1679575">
                  <a:moveTo>
                    <a:pt x="121920" y="470916"/>
                  </a:moveTo>
                  <a:lnTo>
                    <a:pt x="120103" y="462026"/>
                  </a:lnTo>
                  <a:lnTo>
                    <a:pt x="115201" y="454761"/>
                  </a:lnTo>
                  <a:lnTo>
                    <a:pt x="107924" y="449859"/>
                  </a:lnTo>
                  <a:lnTo>
                    <a:pt x="99060" y="448056"/>
                  </a:lnTo>
                  <a:lnTo>
                    <a:pt x="90182" y="449859"/>
                  </a:lnTo>
                  <a:lnTo>
                    <a:pt x="82905" y="454761"/>
                  </a:lnTo>
                  <a:lnTo>
                    <a:pt x="78003" y="462026"/>
                  </a:lnTo>
                  <a:lnTo>
                    <a:pt x="76200" y="470916"/>
                  </a:lnTo>
                  <a:lnTo>
                    <a:pt x="78003" y="479818"/>
                  </a:lnTo>
                  <a:lnTo>
                    <a:pt x="82905" y="487083"/>
                  </a:lnTo>
                  <a:lnTo>
                    <a:pt x="90182" y="491985"/>
                  </a:lnTo>
                  <a:lnTo>
                    <a:pt x="99060" y="493776"/>
                  </a:lnTo>
                  <a:lnTo>
                    <a:pt x="107924" y="491985"/>
                  </a:lnTo>
                  <a:lnTo>
                    <a:pt x="115201" y="487083"/>
                  </a:lnTo>
                  <a:lnTo>
                    <a:pt x="120103" y="479818"/>
                  </a:lnTo>
                  <a:lnTo>
                    <a:pt x="121920" y="470916"/>
                  </a:lnTo>
                  <a:close/>
                </a:path>
                <a:path w="1582420" h="1679575">
                  <a:moveTo>
                    <a:pt x="185928" y="614172"/>
                  </a:moveTo>
                  <a:lnTo>
                    <a:pt x="184111" y="605282"/>
                  </a:lnTo>
                  <a:lnTo>
                    <a:pt x="179209" y="598017"/>
                  </a:lnTo>
                  <a:lnTo>
                    <a:pt x="171932" y="593115"/>
                  </a:lnTo>
                  <a:lnTo>
                    <a:pt x="163068" y="591312"/>
                  </a:lnTo>
                  <a:lnTo>
                    <a:pt x="154190" y="593115"/>
                  </a:lnTo>
                  <a:lnTo>
                    <a:pt x="146913" y="598017"/>
                  </a:lnTo>
                  <a:lnTo>
                    <a:pt x="142011" y="605282"/>
                  </a:lnTo>
                  <a:lnTo>
                    <a:pt x="140208" y="614172"/>
                  </a:lnTo>
                  <a:lnTo>
                    <a:pt x="142011" y="623074"/>
                  </a:lnTo>
                  <a:lnTo>
                    <a:pt x="146913" y="630339"/>
                  </a:lnTo>
                  <a:lnTo>
                    <a:pt x="154190" y="635241"/>
                  </a:lnTo>
                  <a:lnTo>
                    <a:pt x="163068" y="637032"/>
                  </a:lnTo>
                  <a:lnTo>
                    <a:pt x="171932" y="635241"/>
                  </a:lnTo>
                  <a:lnTo>
                    <a:pt x="179209" y="630339"/>
                  </a:lnTo>
                  <a:lnTo>
                    <a:pt x="184111" y="623074"/>
                  </a:lnTo>
                  <a:lnTo>
                    <a:pt x="185928" y="614172"/>
                  </a:lnTo>
                  <a:close/>
                </a:path>
                <a:path w="1582420" h="1679575">
                  <a:moveTo>
                    <a:pt x="472440" y="361188"/>
                  </a:moveTo>
                  <a:lnTo>
                    <a:pt x="465061" y="315417"/>
                  </a:lnTo>
                  <a:lnTo>
                    <a:pt x="444512" y="275666"/>
                  </a:lnTo>
                  <a:lnTo>
                    <a:pt x="413181" y="244335"/>
                  </a:lnTo>
                  <a:lnTo>
                    <a:pt x="373430" y="223786"/>
                  </a:lnTo>
                  <a:lnTo>
                    <a:pt x="327660" y="216408"/>
                  </a:lnTo>
                  <a:lnTo>
                    <a:pt x="281876" y="223786"/>
                  </a:lnTo>
                  <a:lnTo>
                    <a:pt x="242125" y="244335"/>
                  </a:lnTo>
                  <a:lnTo>
                    <a:pt x="210794" y="275666"/>
                  </a:lnTo>
                  <a:lnTo>
                    <a:pt x="190246" y="315417"/>
                  </a:lnTo>
                  <a:lnTo>
                    <a:pt x="182880" y="361188"/>
                  </a:lnTo>
                  <a:lnTo>
                    <a:pt x="190246" y="406958"/>
                  </a:lnTo>
                  <a:lnTo>
                    <a:pt x="210794" y="446697"/>
                  </a:lnTo>
                  <a:lnTo>
                    <a:pt x="242125" y="478040"/>
                  </a:lnTo>
                  <a:lnTo>
                    <a:pt x="281876" y="498589"/>
                  </a:lnTo>
                  <a:lnTo>
                    <a:pt x="327660" y="505968"/>
                  </a:lnTo>
                  <a:lnTo>
                    <a:pt x="373430" y="498589"/>
                  </a:lnTo>
                  <a:lnTo>
                    <a:pt x="413181" y="478040"/>
                  </a:lnTo>
                  <a:lnTo>
                    <a:pt x="444512" y="446697"/>
                  </a:lnTo>
                  <a:lnTo>
                    <a:pt x="465061" y="406958"/>
                  </a:lnTo>
                  <a:lnTo>
                    <a:pt x="472440" y="361188"/>
                  </a:lnTo>
                  <a:close/>
                </a:path>
                <a:path w="1582420" h="1679575">
                  <a:moveTo>
                    <a:pt x="518160" y="501396"/>
                  </a:moveTo>
                  <a:lnTo>
                    <a:pt x="516343" y="492506"/>
                  </a:lnTo>
                  <a:lnTo>
                    <a:pt x="511441" y="485241"/>
                  </a:lnTo>
                  <a:lnTo>
                    <a:pt x="504164" y="480339"/>
                  </a:lnTo>
                  <a:lnTo>
                    <a:pt x="495300" y="478536"/>
                  </a:lnTo>
                  <a:lnTo>
                    <a:pt x="486422" y="480339"/>
                  </a:lnTo>
                  <a:lnTo>
                    <a:pt x="479145" y="485241"/>
                  </a:lnTo>
                  <a:lnTo>
                    <a:pt x="474243" y="492506"/>
                  </a:lnTo>
                  <a:lnTo>
                    <a:pt x="472440" y="501396"/>
                  </a:lnTo>
                  <a:lnTo>
                    <a:pt x="474243" y="510298"/>
                  </a:lnTo>
                  <a:lnTo>
                    <a:pt x="479145" y="517563"/>
                  </a:lnTo>
                  <a:lnTo>
                    <a:pt x="486422" y="522465"/>
                  </a:lnTo>
                  <a:lnTo>
                    <a:pt x="495300" y="524256"/>
                  </a:lnTo>
                  <a:lnTo>
                    <a:pt x="504164" y="522465"/>
                  </a:lnTo>
                  <a:lnTo>
                    <a:pt x="511441" y="517563"/>
                  </a:lnTo>
                  <a:lnTo>
                    <a:pt x="516343" y="510298"/>
                  </a:lnTo>
                  <a:lnTo>
                    <a:pt x="518160" y="501396"/>
                  </a:lnTo>
                  <a:close/>
                </a:path>
                <a:path w="1582420" h="1679575">
                  <a:moveTo>
                    <a:pt x="762000" y="1031748"/>
                  </a:moveTo>
                  <a:lnTo>
                    <a:pt x="760183" y="1022858"/>
                  </a:lnTo>
                  <a:lnTo>
                    <a:pt x="755281" y="1015593"/>
                  </a:lnTo>
                  <a:lnTo>
                    <a:pt x="748004" y="1010691"/>
                  </a:lnTo>
                  <a:lnTo>
                    <a:pt x="739140" y="1008888"/>
                  </a:lnTo>
                  <a:lnTo>
                    <a:pt x="730262" y="1010691"/>
                  </a:lnTo>
                  <a:lnTo>
                    <a:pt x="722985" y="1015593"/>
                  </a:lnTo>
                  <a:lnTo>
                    <a:pt x="718083" y="1022858"/>
                  </a:lnTo>
                  <a:lnTo>
                    <a:pt x="716280" y="1031748"/>
                  </a:lnTo>
                  <a:lnTo>
                    <a:pt x="718083" y="1040650"/>
                  </a:lnTo>
                  <a:lnTo>
                    <a:pt x="722985" y="1047915"/>
                  </a:lnTo>
                  <a:lnTo>
                    <a:pt x="730262" y="1052817"/>
                  </a:lnTo>
                  <a:lnTo>
                    <a:pt x="739140" y="1054608"/>
                  </a:lnTo>
                  <a:lnTo>
                    <a:pt x="748004" y="1052817"/>
                  </a:lnTo>
                  <a:lnTo>
                    <a:pt x="755281" y="1047915"/>
                  </a:lnTo>
                  <a:lnTo>
                    <a:pt x="760183" y="1040650"/>
                  </a:lnTo>
                  <a:lnTo>
                    <a:pt x="762000" y="1031748"/>
                  </a:lnTo>
                  <a:close/>
                </a:path>
                <a:path w="1582420" h="1679575">
                  <a:moveTo>
                    <a:pt x="780326" y="1679448"/>
                  </a:moveTo>
                  <a:lnTo>
                    <a:pt x="776617" y="1673961"/>
                  </a:lnTo>
                  <a:lnTo>
                    <a:pt x="769340" y="1669059"/>
                  </a:lnTo>
                  <a:lnTo>
                    <a:pt x="760476" y="1667256"/>
                  </a:lnTo>
                  <a:lnTo>
                    <a:pt x="751598" y="1669059"/>
                  </a:lnTo>
                  <a:lnTo>
                    <a:pt x="744321" y="1673961"/>
                  </a:lnTo>
                  <a:lnTo>
                    <a:pt x="740613" y="1679448"/>
                  </a:lnTo>
                  <a:lnTo>
                    <a:pt x="780326" y="1679448"/>
                  </a:lnTo>
                  <a:close/>
                </a:path>
                <a:path w="1582420" h="1679575">
                  <a:moveTo>
                    <a:pt x="786384" y="169164"/>
                  </a:moveTo>
                  <a:lnTo>
                    <a:pt x="784567" y="160299"/>
                  </a:lnTo>
                  <a:lnTo>
                    <a:pt x="779665" y="153022"/>
                  </a:lnTo>
                  <a:lnTo>
                    <a:pt x="772388" y="148120"/>
                  </a:lnTo>
                  <a:lnTo>
                    <a:pt x="763524" y="146304"/>
                  </a:lnTo>
                  <a:lnTo>
                    <a:pt x="754646" y="148120"/>
                  </a:lnTo>
                  <a:lnTo>
                    <a:pt x="747369" y="153022"/>
                  </a:lnTo>
                  <a:lnTo>
                    <a:pt x="742467" y="160299"/>
                  </a:lnTo>
                  <a:lnTo>
                    <a:pt x="740664" y="169164"/>
                  </a:lnTo>
                  <a:lnTo>
                    <a:pt x="742467" y="178041"/>
                  </a:lnTo>
                  <a:lnTo>
                    <a:pt x="747369" y="185318"/>
                  </a:lnTo>
                  <a:lnTo>
                    <a:pt x="754646" y="190220"/>
                  </a:lnTo>
                  <a:lnTo>
                    <a:pt x="763524" y="192024"/>
                  </a:lnTo>
                  <a:lnTo>
                    <a:pt x="772388" y="190220"/>
                  </a:lnTo>
                  <a:lnTo>
                    <a:pt x="779665" y="185318"/>
                  </a:lnTo>
                  <a:lnTo>
                    <a:pt x="784567" y="178041"/>
                  </a:lnTo>
                  <a:lnTo>
                    <a:pt x="786384" y="169164"/>
                  </a:lnTo>
                  <a:close/>
                </a:path>
                <a:path w="1582420" h="1679575">
                  <a:moveTo>
                    <a:pt x="853440" y="1031748"/>
                  </a:moveTo>
                  <a:lnTo>
                    <a:pt x="851623" y="1022858"/>
                  </a:lnTo>
                  <a:lnTo>
                    <a:pt x="846721" y="1015593"/>
                  </a:lnTo>
                  <a:lnTo>
                    <a:pt x="839444" y="1010691"/>
                  </a:lnTo>
                  <a:lnTo>
                    <a:pt x="830580" y="1008888"/>
                  </a:lnTo>
                  <a:lnTo>
                    <a:pt x="821702" y="1010691"/>
                  </a:lnTo>
                  <a:lnTo>
                    <a:pt x="814425" y="1015593"/>
                  </a:lnTo>
                  <a:lnTo>
                    <a:pt x="809523" y="1022858"/>
                  </a:lnTo>
                  <a:lnTo>
                    <a:pt x="807720" y="1031748"/>
                  </a:lnTo>
                  <a:lnTo>
                    <a:pt x="809523" y="1040650"/>
                  </a:lnTo>
                  <a:lnTo>
                    <a:pt x="814425" y="1047915"/>
                  </a:lnTo>
                  <a:lnTo>
                    <a:pt x="821702" y="1052817"/>
                  </a:lnTo>
                  <a:lnTo>
                    <a:pt x="830580" y="1054608"/>
                  </a:lnTo>
                  <a:lnTo>
                    <a:pt x="839444" y="1052817"/>
                  </a:lnTo>
                  <a:lnTo>
                    <a:pt x="846721" y="1047915"/>
                  </a:lnTo>
                  <a:lnTo>
                    <a:pt x="851623" y="1040650"/>
                  </a:lnTo>
                  <a:lnTo>
                    <a:pt x="853440" y="1031748"/>
                  </a:lnTo>
                  <a:close/>
                </a:path>
                <a:path w="1582420" h="1679575">
                  <a:moveTo>
                    <a:pt x="856488" y="169164"/>
                  </a:moveTo>
                  <a:lnTo>
                    <a:pt x="854671" y="160299"/>
                  </a:lnTo>
                  <a:lnTo>
                    <a:pt x="849769" y="153022"/>
                  </a:lnTo>
                  <a:lnTo>
                    <a:pt x="842492" y="148120"/>
                  </a:lnTo>
                  <a:lnTo>
                    <a:pt x="833628" y="146304"/>
                  </a:lnTo>
                  <a:lnTo>
                    <a:pt x="824750" y="148120"/>
                  </a:lnTo>
                  <a:lnTo>
                    <a:pt x="817473" y="153022"/>
                  </a:lnTo>
                  <a:lnTo>
                    <a:pt x="812571" y="160299"/>
                  </a:lnTo>
                  <a:lnTo>
                    <a:pt x="810768" y="169164"/>
                  </a:lnTo>
                  <a:lnTo>
                    <a:pt x="812571" y="178041"/>
                  </a:lnTo>
                  <a:lnTo>
                    <a:pt x="817473" y="185318"/>
                  </a:lnTo>
                  <a:lnTo>
                    <a:pt x="824750" y="190220"/>
                  </a:lnTo>
                  <a:lnTo>
                    <a:pt x="833628" y="192024"/>
                  </a:lnTo>
                  <a:lnTo>
                    <a:pt x="842492" y="190220"/>
                  </a:lnTo>
                  <a:lnTo>
                    <a:pt x="849769" y="185318"/>
                  </a:lnTo>
                  <a:lnTo>
                    <a:pt x="854671" y="178041"/>
                  </a:lnTo>
                  <a:lnTo>
                    <a:pt x="856488" y="169164"/>
                  </a:lnTo>
                  <a:close/>
                </a:path>
                <a:path w="1582420" h="1679575">
                  <a:moveTo>
                    <a:pt x="926592" y="269748"/>
                  </a:moveTo>
                  <a:lnTo>
                    <a:pt x="924775" y="260883"/>
                  </a:lnTo>
                  <a:lnTo>
                    <a:pt x="919873" y="253606"/>
                  </a:lnTo>
                  <a:lnTo>
                    <a:pt x="912596" y="248704"/>
                  </a:lnTo>
                  <a:lnTo>
                    <a:pt x="903732" y="246888"/>
                  </a:lnTo>
                  <a:lnTo>
                    <a:pt x="894854" y="248704"/>
                  </a:lnTo>
                  <a:lnTo>
                    <a:pt x="887577" y="253606"/>
                  </a:lnTo>
                  <a:lnTo>
                    <a:pt x="882675" y="260883"/>
                  </a:lnTo>
                  <a:lnTo>
                    <a:pt x="880872" y="269748"/>
                  </a:lnTo>
                  <a:lnTo>
                    <a:pt x="882675" y="278625"/>
                  </a:lnTo>
                  <a:lnTo>
                    <a:pt x="887577" y="285902"/>
                  </a:lnTo>
                  <a:lnTo>
                    <a:pt x="894854" y="290804"/>
                  </a:lnTo>
                  <a:lnTo>
                    <a:pt x="903732" y="292608"/>
                  </a:lnTo>
                  <a:lnTo>
                    <a:pt x="912596" y="290804"/>
                  </a:lnTo>
                  <a:lnTo>
                    <a:pt x="919873" y="285902"/>
                  </a:lnTo>
                  <a:lnTo>
                    <a:pt x="924775" y="278625"/>
                  </a:lnTo>
                  <a:lnTo>
                    <a:pt x="926592" y="269748"/>
                  </a:lnTo>
                  <a:close/>
                </a:path>
                <a:path w="1582420" h="1679575">
                  <a:moveTo>
                    <a:pt x="1048512" y="141732"/>
                  </a:moveTo>
                  <a:lnTo>
                    <a:pt x="1046695" y="132867"/>
                  </a:lnTo>
                  <a:lnTo>
                    <a:pt x="1041793" y="125590"/>
                  </a:lnTo>
                  <a:lnTo>
                    <a:pt x="1034516" y="120688"/>
                  </a:lnTo>
                  <a:lnTo>
                    <a:pt x="1025652" y="118872"/>
                  </a:lnTo>
                  <a:lnTo>
                    <a:pt x="1016774" y="120688"/>
                  </a:lnTo>
                  <a:lnTo>
                    <a:pt x="1009497" y="125590"/>
                  </a:lnTo>
                  <a:lnTo>
                    <a:pt x="1004595" y="132867"/>
                  </a:lnTo>
                  <a:lnTo>
                    <a:pt x="1002792" y="141732"/>
                  </a:lnTo>
                  <a:lnTo>
                    <a:pt x="1004595" y="150609"/>
                  </a:lnTo>
                  <a:lnTo>
                    <a:pt x="1009497" y="157886"/>
                  </a:lnTo>
                  <a:lnTo>
                    <a:pt x="1016774" y="162788"/>
                  </a:lnTo>
                  <a:lnTo>
                    <a:pt x="1025652" y="164592"/>
                  </a:lnTo>
                  <a:lnTo>
                    <a:pt x="1034516" y="162788"/>
                  </a:lnTo>
                  <a:lnTo>
                    <a:pt x="1041793" y="157886"/>
                  </a:lnTo>
                  <a:lnTo>
                    <a:pt x="1046695" y="150609"/>
                  </a:lnTo>
                  <a:lnTo>
                    <a:pt x="1048512" y="141732"/>
                  </a:lnTo>
                  <a:close/>
                </a:path>
                <a:path w="1582420" h="1679575">
                  <a:moveTo>
                    <a:pt x="1118616" y="22860"/>
                  </a:moveTo>
                  <a:lnTo>
                    <a:pt x="1116799" y="13995"/>
                  </a:lnTo>
                  <a:lnTo>
                    <a:pt x="1111897" y="6718"/>
                  </a:lnTo>
                  <a:lnTo>
                    <a:pt x="1104620" y="1816"/>
                  </a:lnTo>
                  <a:lnTo>
                    <a:pt x="1095756" y="0"/>
                  </a:lnTo>
                  <a:lnTo>
                    <a:pt x="1086878" y="1816"/>
                  </a:lnTo>
                  <a:lnTo>
                    <a:pt x="1079601" y="6718"/>
                  </a:lnTo>
                  <a:lnTo>
                    <a:pt x="1074699" y="13995"/>
                  </a:lnTo>
                  <a:lnTo>
                    <a:pt x="1072896" y="22860"/>
                  </a:lnTo>
                  <a:lnTo>
                    <a:pt x="1074699" y="31737"/>
                  </a:lnTo>
                  <a:lnTo>
                    <a:pt x="1079601" y="39014"/>
                  </a:lnTo>
                  <a:lnTo>
                    <a:pt x="1086878" y="43916"/>
                  </a:lnTo>
                  <a:lnTo>
                    <a:pt x="1095756" y="45732"/>
                  </a:lnTo>
                  <a:lnTo>
                    <a:pt x="1104620" y="43916"/>
                  </a:lnTo>
                  <a:lnTo>
                    <a:pt x="1111897" y="39014"/>
                  </a:lnTo>
                  <a:lnTo>
                    <a:pt x="1116799" y="31737"/>
                  </a:lnTo>
                  <a:lnTo>
                    <a:pt x="1118616" y="22860"/>
                  </a:lnTo>
                  <a:close/>
                </a:path>
                <a:path w="1582420" h="1679575">
                  <a:moveTo>
                    <a:pt x="1197864" y="239268"/>
                  </a:moveTo>
                  <a:lnTo>
                    <a:pt x="1196047" y="230403"/>
                  </a:lnTo>
                  <a:lnTo>
                    <a:pt x="1191145" y="223126"/>
                  </a:lnTo>
                  <a:lnTo>
                    <a:pt x="1183868" y="218224"/>
                  </a:lnTo>
                  <a:lnTo>
                    <a:pt x="1175004" y="216408"/>
                  </a:lnTo>
                  <a:lnTo>
                    <a:pt x="1166126" y="218224"/>
                  </a:lnTo>
                  <a:lnTo>
                    <a:pt x="1158849" y="223126"/>
                  </a:lnTo>
                  <a:lnTo>
                    <a:pt x="1153947" y="230403"/>
                  </a:lnTo>
                  <a:lnTo>
                    <a:pt x="1152144" y="239268"/>
                  </a:lnTo>
                  <a:lnTo>
                    <a:pt x="1153947" y="248145"/>
                  </a:lnTo>
                  <a:lnTo>
                    <a:pt x="1158849" y="255422"/>
                  </a:lnTo>
                  <a:lnTo>
                    <a:pt x="1166126" y="260324"/>
                  </a:lnTo>
                  <a:lnTo>
                    <a:pt x="1175004" y="262128"/>
                  </a:lnTo>
                  <a:lnTo>
                    <a:pt x="1183868" y="260324"/>
                  </a:lnTo>
                  <a:lnTo>
                    <a:pt x="1191145" y="255422"/>
                  </a:lnTo>
                  <a:lnTo>
                    <a:pt x="1196047" y="248145"/>
                  </a:lnTo>
                  <a:lnTo>
                    <a:pt x="1197864" y="239268"/>
                  </a:lnTo>
                  <a:close/>
                </a:path>
                <a:path w="1582420" h="1679575">
                  <a:moveTo>
                    <a:pt x="1581912" y="1319784"/>
                  </a:moveTo>
                  <a:lnTo>
                    <a:pt x="1574444" y="1273543"/>
                  </a:lnTo>
                  <a:lnTo>
                    <a:pt x="1553667" y="1233385"/>
                  </a:lnTo>
                  <a:lnTo>
                    <a:pt x="1521993" y="1201712"/>
                  </a:lnTo>
                  <a:lnTo>
                    <a:pt x="1481836" y="1180947"/>
                  </a:lnTo>
                  <a:lnTo>
                    <a:pt x="1435608" y="1173480"/>
                  </a:lnTo>
                  <a:lnTo>
                    <a:pt x="1389367" y="1180947"/>
                  </a:lnTo>
                  <a:lnTo>
                    <a:pt x="1349209" y="1201712"/>
                  </a:lnTo>
                  <a:lnTo>
                    <a:pt x="1317536" y="1233385"/>
                  </a:lnTo>
                  <a:lnTo>
                    <a:pt x="1296758" y="1273543"/>
                  </a:lnTo>
                  <a:lnTo>
                    <a:pt x="1289304" y="1319784"/>
                  </a:lnTo>
                  <a:lnTo>
                    <a:pt x="1296758" y="1366037"/>
                  </a:lnTo>
                  <a:lnTo>
                    <a:pt x="1317536" y="1406194"/>
                  </a:lnTo>
                  <a:lnTo>
                    <a:pt x="1349209" y="1437868"/>
                  </a:lnTo>
                  <a:lnTo>
                    <a:pt x="1389367" y="1458633"/>
                  </a:lnTo>
                  <a:lnTo>
                    <a:pt x="1435608" y="1466088"/>
                  </a:lnTo>
                  <a:lnTo>
                    <a:pt x="1481836" y="1458633"/>
                  </a:lnTo>
                  <a:lnTo>
                    <a:pt x="1521993" y="1437868"/>
                  </a:lnTo>
                  <a:lnTo>
                    <a:pt x="1553667" y="1406194"/>
                  </a:lnTo>
                  <a:lnTo>
                    <a:pt x="1574444" y="1366037"/>
                  </a:lnTo>
                  <a:lnTo>
                    <a:pt x="1581912" y="1319784"/>
                  </a:lnTo>
                  <a:close/>
                </a:path>
              </a:pathLst>
            </a:custGeom>
            <a:solidFill>
              <a:srgbClr val="A46A43"/>
            </a:solidFill>
          </p:spPr>
        </p:sp>
        <p:pic>
          <p:nvPicPr>
            <p:cNvPr id="215" name="Image 215"/>
            <p:cNvPicPr/>
            <p:nvPr/>
          </p:nvPicPr>
          <p:blipFill>
            <a:blip r:embed="rId1" cstate="print"/>
            <a:stretch>
              <a:fillRect/>
            </a:stretch>
          </p:blipFill>
          <p:spPr>
            <a:xfrm>
              <a:off x="8159495" y="6525768"/>
              <a:ext cx="143255" cy="143256"/>
            </a:xfrm>
            <a:prstGeom prst="rect">
              <a:avLst/>
            </a:prstGeom>
          </p:spPr>
        </p:pic>
        <p:pic>
          <p:nvPicPr>
            <p:cNvPr id="216" name="Image 216"/>
            <p:cNvPicPr/>
            <p:nvPr/>
          </p:nvPicPr>
          <p:blipFill>
            <a:blip r:embed="rId1" cstate="print"/>
            <a:stretch>
              <a:fillRect/>
            </a:stretch>
          </p:blipFill>
          <p:spPr>
            <a:xfrm>
              <a:off x="8491728" y="7376159"/>
              <a:ext cx="143255" cy="143256"/>
            </a:xfrm>
            <a:prstGeom prst="rect">
              <a:avLst/>
            </a:prstGeom>
          </p:spPr>
        </p:pic>
        <p:pic>
          <p:nvPicPr>
            <p:cNvPr id="217" name="Image 217"/>
            <p:cNvPicPr/>
            <p:nvPr/>
          </p:nvPicPr>
          <p:blipFill>
            <a:blip r:embed="rId30" cstate="print"/>
            <a:stretch>
              <a:fillRect/>
            </a:stretch>
          </p:blipFill>
          <p:spPr>
            <a:xfrm>
              <a:off x="7464552" y="6729983"/>
              <a:ext cx="140207" cy="140208"/>
            </a:xfrm>
            <a:prstGeom prst="rect">
              <a:avLst/>
            </a:prstGeom>
          </p:spPr>
        </p:pic>
        <p:pic>
          <p:nvPicPr>
            <p:cNvPr id="218" name="Image 218"/>
            <p:cNvPicPr/>
            <p:nvPr/>
          </p:nvPicPr>
          <p:blipFill>
            <a:blip r:embed="rId29" cstate="print"/>
            <a:stretch>
              <a:fillRect/>
            </a:stretch>
          </p:blipFill>
          <p:spPr>
            <a:xfrm>
              <a:off x="5303520" y="6861047"/>
              <a:ext cx="143255" cy="140208"/>
            </a:xfrm>
            <a:prstGeom prst="rect">
              <a:avLst/>
            </a:prstGeom>
          </p:spPr>
        </p:pic>
        <p:sp>
          <p:nvSpPr>
            <p:cNvPr id="219" name="Graphic 219"/>
            <p:cNvSpPr/>
            <p:nvPr/>
          </p:nvSpPr>
          <p:spPr>
            <a:xfrm>
              <a:off x="3968496" y="7016495"/>
              <a:ext cx="1338580" cy="292735"/>
            </a:xfrm>
            <a:custGeom>
              <a:avLst/>
              <a:gdLst/>
              <a:ahLst/>
              <a:cxnLst/>
              <a:rect l="l" t="t" r="r" b="b"/>
              <a:pathLst>
                <a:path w="1338580" h="292735">
                  <a:moveTo>
                    <a:pt x="45720" y="144780"/>
                  </a:moveTo>
                  <a:lnTo>
                    <a:pt x="43903" y="135890"/>
                  </a:lnTo>
                  <a:lnTo>
                    <a:pt x="39001" y="128625"/>
                  </a:lnTo>
                  <a:lnTo>
                    <a:pt x="31724" y="123723"/>
                  </a:lnTo>
                  <a:lnTo>
                    <a:pt x="22860" y="121920"/>
                  </a:lnTo>
                  <a:lnTo>
                    <a:pt x="13982" y="123723"/>
                  </a:lnTo>
                  <a:lnTo>
                    <a:pt x="6705" y="128625"/>
                  </a:lnTo>
                  <a:lnTo>
                    <a:pt x="1803" y="135890"/>
                  </a:lnTo>
                  <a:lnTo>
                    <a:pt x="0" y="144780"/>
                  </a:lnTo>
                  <a:lnTo>
                    <a:pt x="1803" y="153682"/>
                  </a:lnTo>
                  <a:lnTo>
                    <a:pt x="6705" y="160947"/>
                  </a:lnTo>
                  <a:lnTo>
                    <a:pt x="13982" y="165849"/>
                  </a:lnTo>
                  <a:lnTo>
                    <a:pt x="22860" y="167640"/>
                  </a:lnTo>
                  <a:lnTo>
                    <a:pt x="31724" y="165849"/>
                  </a:lnTo>
                  <a:lnTo>
                    <a:pt x="39001" y="160947"/>
                  </a:lnTo>
                  <a:lnTo>
                    <a:pt x="43903" y="153682"/>
                  </a:lnTo>
                  <a:lnTo>
                    <a:pt x="45720" y="144780"/>
                  </a:lnTo>
                  <a:close/>
                </a:path>
                <a:path w="1338580" h="292735">
                  <a:moveTo>
                    <a:pt x="1338072" y="146304"/>
                  </a:moveTo>
                  <a:lnTo>
                    <a:pt x="1330604" y="100063"/>
                  </a:lnTo>
                  <a:lnTo>
                    <a:pt x="1309827" y="59905"/>
                  </a:lnTo>
                  <a:lnTo>
                    <a:pt x="1278153" y="28232"/>
                  </a:lnTo>
                  <a:lnTo>
                    <a:pt x="1237996" y="7467"/>
                  </a:lnTo>
                  <a:lnTo>
                    <a:pt x="1191768" y="0"/>
                  </a:lnTo>
                  <a:lnTo>
                    <a:pt x="1145527" y="7467"/>
                  </a:lnTo>
                  <a:lnTo>
                    <a:pt x="1105369" y="28232"/>
                  </a:lnTo>
                  <a:lnTo>
                    <a:pt x="1073696" y="59905"/>
                  </a:lnTo>
                  <a:lnTo>
                    <a:pt x="1052918" y="100063"/>
                  </a:lnTo>
                  <a:lnTo>
                    <a:pt x="1045464" y="146304"/>
                  </a:lnTo>
                  <a:lnTo>
                    <a:pt x="1052918" y="192557"/>
                  </a:lnTo>
                  <a:lnTo>
                    <a:pt x="1073696" y="232714"/>
                  </a:lnTo>
                  <a:lnTo>
                    <a:pt x="1105369" y="264388"/>
                  </a:lnTo>
                  <a:lnTo>
                    <a:pt x="1145527" y="285153"/>
                  </a:lnTo>
                  <a:lnTo>
                    <a:pt x="1191768" y="292608"/>
                  </a:lnTo>
                  <a:lnTo>
                    <a:pt x="1237996" y="285153"/>
                  </a:lnTo>
                  <a:lnTo>
                    <a:pt x="1278153" y="264388"/>
                  </a:lnTo>
                  <a:lnTo>
                    <a:pt x="1309827" y="232714"/>
                  </a:lnTo>
                  <a:lnTo>
                    <a:pt x="1330604" y="192557"/>
                  </a:lnTo>
                  <a:lnTo>
                    <a:pt x="1338072" y="146304"/>
                  </a:lnTo>
                  <a:close/>
                </a:path>
              </a:pathLst>
            </a:custGeom>
            <a:solidFill>
              <a:srgbClr val="A46A43"/>
            </a:solidFill>
          </p:spPr>
        </p:sp>
        <p:pic>
          <p:nvPicPr>
            <p:cNvPr id="220" name="Image 220"/>
            <p:cNvPicPr/>
            <p:nvPr/>
          </p:nvPicPr>
          <p:blipFill>
            <a:blip r:embed="rId1" cstate="print"/>
            <a:stretch>
              <a:fillRect/>
            </a:stretch>
          </p:blipFill>
          <p:spPr>
            <a:xfrm>
              <a:off x="3880103" y="7220711"/>
              <a:ext cx="143256" cy="143256"/>
            </a:xfrm>
            <a:prstGeom prst="rect">
              <a:avLst/>
            </a:prstGeom>
          </p:spPr>
        </p:pic>
        <p:pic>
          <p:nvPicPr>
            <p:cNvPr id="221" name="Image 221"/>
            <p:cNvPicPr/>
            <p:nvPr/>
          </p:nvPicPr>
          <p:blipFill>
            <a:blip r:embed="rId31" cstate="print"/>
            <a:stretch>
              <a:fillRect/>
            </a:stretch>
          </p:blipFill>
          <p:spPr>
            <a:xfrm>
              <a:off x="3663696" y="5266944"/>
              <a:ext cx="1731264" cy="1719072"/>
            </a:xfrm>
            <a:prstGeom prst="rect">
              <a:avLst/>
            </a:prstGeom>
          </p:spPr>
        </p:pic>
        <p:sp>
          <p:nvSpPr>
            <p:cNvPr id="222" name="Graphic 222"/>
            <p:cNvSpPr/>
            <p:nvPr/>
          </p:nvSpPr>
          <p:spPr>
            <a:xfrm>
              <a:off x="4459223" y="7135368"/>
              <a:ext cx="94615" cy="289560"/>
            </a:xfrm>
            <a:custGeom>
              <a:avLst/>
              <a:gdLst/>
              <a:ahLst/>
              <a:cxnLst/>
              <a:rect l="l" t="t" r="r" b="b"/>
              <a:pathLst>
                <a:path w="94615" h="289560">
                  <a:moveTo>
                    <a:pt x="70865" y="0"/>
                  </a:moveTo>
                  <a:lnTo>
                    <a:pt x="23622" y="0"/>
                  </a:lnTo>
                  <a:lnTo>
                    <a:pt x="23622" y="242316"/>
                  </a:lnTo>
                  <a:lnTo>
                    <a:pt x="0" y="242316"/>
                  </a:lnTo>
                  <a:lnTo>
                    <a:pt x="47243" y="289560"/>
                  </a:lnTo>
                  <a:lnTo>
                    <a:pt x="94487" y="242316"/>
                  </a:lnTo>
                  <a:lnTo>
                    <a:pt x="70865" y="242316"/>
                  </a:lnTo>
                  <a:lnTo>
                    <a:pt x="70865" y="0"/>
                  </a:lnTo>
                  <a:close/>
                </a:path>
              </a:pathLst>
            </a:custGeom>
            <a:solidFill>
              <a:srgbClr val="63B7E2"/>
            </a:solidFill>
          </p:spPr>
        </p:sp>
        <p:pic>
          <p:nvPicPr>
            <p:cNvPr id="223" name="Image 223"/>
            <p:cNvPicPr/>
            <p:nvPr/>
          </p:nvPicPr>
          <p:blipFill>
            <a:blip r:embed="rId32" cstate="print"/>
            <a:stretch>
              <a:fillRect/>
            </a:stretch>
          </p:blipFill>
          <p:spPr>
            <a:xfrm>
              <a:off x="0" y="7034783"/>
              <a:ext cx="8997696" cy="527302"/>
            </a:xfrm>
            <a:prstGeom prst="rect">
              <a:avLst/>
            </a:prstGeom>
          </p:spPr>
        </p:pic>
        <p:pic>
          <p:nvPicPr>
            <p:cNvPr id="224" name="Image 224" descr="ground water ppt Archives - CivilDigital"/>
            <p:cNvPicPr/>
            <p:nvPr/>
          </p:nvPicPr>
          <p:blipFill>
            <a:blip r:embed="rId33" cstate="print"/>
            <a:stretch>
              <a:fillRect/>
            </a:stretch>
          </p:blipFill>
          <p:spPr>
            <a:xfrm>
              <a:off x="2063495" y="5291328"/>
              <a:ext cx="292607" cy="1709927"/>
            </a:xfrm>
            <a:prstGeom prst="rect">
              <a:avLst/>
            </a:prstGeom>
          </p:spPr>
        </p:pic>
        <p:sp>
          <p:nvSpPr>
            <p:cNvPr id="225" name="Graphic 225"/>
            <p:cNvSpPr/>
            <p:nvPr/>
          </p:nvSpPr>
          <p:spPr>
            <a:xfrm>
              <a:off x="1817370" y="6682485"/>
              <a:ext cx="826769" cy="476884"/>
            </a:xfrm>
            <a:custGeom>
              <a:avLst/>
              <a:gdLst/>
              <a:ahLst/>
              <a:cxnLst/>
              <a:rect l="l" t="t" r="r" b="b"/>
              <a:pathLst>
                <a:path w="826769" h="476884">
                  <a:moveTo>
                    <a:pt x="826389" y="463981"/>
                  </a:moveTo>
                  <a:lnTo>
                    <a:pt x="818388" y="250494"/>
                  </a:lnTo>
                  <a:lnTo>
                    <a:pt x="767080" y="305866"/>
                  </a:lnTo>
                  <a:lnTo>
                    <a:pt x="450342" y="12179"/>
                  </a:lnTo>
                  <a:lnTo>
                    <a:pt x="410006" y="55664"/>
                  </a:lnTo>
                  <a:lnTo>
                    <a:pt x="350774" y="0"/>
                  </a:lnTo>
                  <a:lnTo>
                    <a:pt x="54991" y="314782"/>
                  </a:lnTo>
                  <a:lnTo>
                    <a:pt x="0" y="263055"/>
                  </a:lnTo>
                  <a:lnTo>
                    <a:pt x="6604" y="476592"/>
                  </a:lnTo>
                  <a:lnTo>
                    <a:pt x="220218" y="469950"/>
                  </a:lnTo>
                  <a:lnTo>
                    <a:pt x="165100" y="418211"/>
                  </a:lnTo>
                  <a:lnTo>
                    <a:pt x="398335" y="170002"/>
                  </a:lnTo>
                  <a:lnTo>
                    <a:pt x="664337" y="416636"/>
                  </a:lnTo>
                  <a:lnTo>
                    <a:pt x="612902" y="472020"/>
                  </a:lnTo>
                  <a:lnTo>
                    <a:pt x="826389" y="463981"/>
                  </a:lnTo>
                  <a:close/>
                </a:path>
              </a:pathLst>
            </a:custGeom>
            <a:solidFill>
              <a:srgbClr val="155F82"/>
            </a:solidFill>
          </p:spPr>
        </p:sp>
        <p:sp>
          <p:nvSpPr>
            <p:cNvPr id="226" name="Graphic 226"/>
            <p:cNvSpPr/>
            <p:nvPr/>
          </p:nvSpPr>
          <p:spPr>
            <a:xfrm>
              <a:off x="1523" y="5390388"/>
              <a:ext cx="1405255" cy="1270"/>
            </a:xfrm>
            <a:custGeom>
              <a:avLst/>
              <a:gdLst/>
              <a:ahLst/>
              <a:cxnLst/>
              <a:rect l="l" t="t" r="r" b="b"/>
              <a:pathLst>
                <a:path w="1405255">
                  <a:moveTo>
                    <a:pt x="0" y="0"/>
                  </a:moveTo>
                  <a:lnTo>
                    <a:pt x="1404873" y="0"/>
                  </a:lnTo>
                </a:path>
              </a:pathLst>
            </a:custGeom>
            <a:ln w="57150">
              <a:solidFill>
                <a:srgbClr val="585858"/>
              </a:solidFill>
              <a:prstDash val="solid"/>
            </a:ln>
          </p:spPr>
        </p:sp>
      </p:grpSp>
    </p:spTree>
    <p:custDataLst>
      <p:tags r:id="rId3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0" y="184785"/>
            <a:ext cx="5820410" cy="640715"/>
          </a:xfrm>
        </p:spPr>
        <p:txBody>
          <a:bodyPr wrap="square">
            <a:normAutofit fontScale="90000"/>
          </a:bodyPr>
          <a:p>
            <a:r>
              <a:rPr lang="en-US" sz="3110" b="1"/>
              <a:t> </a:t>
            </a:r>
            <a:br>
              <a:rPr lang="en-US" sz="3110" b="1"/>
            </a:br>
            <a:r>
              <a:rPr lang="en-US" altLang="en-US" sz="3110" b="1"/>
              <a:t>Nurturing Nutrition: Nutri Garden </a:t>
            </a:r>
            <a:endParaRPr lang="en-US" altLang="en-US" sz="3110" b="1"/>
          </a:p>
        </p:txBody>
      </p:sp>
      <p:sp>
        <p:nvSpPr>
          <p:cNvPr id="3" name="Text Placeholder 2"/>
          <p:cNvSpPr>
            <a:spLocks noGrp="1"/>
          </p:cNvSpPr>
          <p:nvPr>
            <p:ph type="body" idx="1"/>
          </p:nvPr>
        </p:nvSpPr>
        <p:spPr>
          <a:xfrm>
            <a:off x="6140450" y="1202690"/>
            <a:ext cx="5697855" cy="2115820"/>
          </a:xfrm>
        </p:spPr>
        <p:txBody>
          <a:bodyPr>
            <a:noAutofit/>
          </a:bodyPr>
          <a:p>
            <a:pPr algn="l">
              <a:buClrTx/>
              <a:buSzTx/>
              <a:buFontTx/>
            </a:pPr>
            <a:r>
              <a:rPr lang="en-US" sz="2000" b="1">
                <a:solidFill>
                  <a:schemeClr val="tx1"/>
                </a:solidFill>
                <a:ea typeface="+mj-ea"/>
              </a:rPr>
              <a:t>PROJECT OBJECTIVE</a:t>
            </a:r>
            <a:r>
              <a:rPr lang="en-US" sz="2000" b="0">
                <a:solidFill>
                  <a:schemeClr val="tx1"/>
                </a:solidFill>
                <a:ea typeface="+mj-ea"/>
              </a:rPr>
              <a:t> :</a:t>
            </a:r>
            <a:endParaRPr lang="en-US" sz="2000" b="0">
              <a:solidFill>
                <a:schemeClr val="tx1"/>
              </a:solidFill>
              <a:ea typeface="+mj-ea"/>
            </a:endParaRPr>
          </a:p>
          <a:p>
            <a:pPr algn="l">
              <a:buClrTx/>
              <a:buSzTx/>
              <a:buFontTx/>
            </a:pPr>
            <a:r>
              <a:rPr lang="en-US" sz="2000">
                <a:solidFill>
                  <a:schemeClr val="tx1"/>
                </a:solidFill>
                <a:ea typeface="+mj-ea"/>
              </a:rPr>
              <a:t>The main purpose of a nutri garden is to provide the family with fresh vegetables and fruits rich in nutrients and energy on a daily basis. It is a low cost sustainable approach for reducing malnutrition and increasing food, nutrition and economic security.</a:t>
            </a:r>
            <a:endParaRPr lang="en-US" sz="2000">
              <a:solidFill>
                <a:schemeClr val="tx1"/>
              </a:solidFill>
              <a:ea typeface="+mj-ea"/>
            </a:endParaRPr>
          </a:p>
          <a:p>
            <a:pPr algn="l">
              <a:buClrTx/>
              <a:buSzTx/>
              <a:buFontTx/>
            </a:pPr>
            <a:endParaRPr lang="en-US" sz="2000">
              <a:solidFill>
                <a:schemeClr val="tx1"/>
              </a:solidFill>
              <a:ea typeface="+mj-ea"/>
            </a:endParaRPr>
          </a:p>
        </p:txBody>
      </p:sp>
      <p:sp>
        <p:nvSpPr>
          <p:cNvPr id="5" name="Text Box 4"/>
          <p:cNvSpPr txBox="1"/>
          <p:nvPr/>
        </p:nvSpPr>
        <p:spPr>
          <a:xfrm>
            <a:off x="6140450" y="3318510"/>
            <a:ext cx="6096000" cy="2259330"/>
          </a:xfrm>
          <a:prstGeom prst="rect">
            <a:avLst/>
          </a:prstGeom>
          <a:noFill/>
        </p:spPr>
        <p:txBody>
          <a:bodyPr wrap="square" rtlCol="0" anchor="t">
            <a:spAutoFit/>
          </a:bodyPr>
          <a:p>
            <a:pPr marL="0" marR="0" algn="l" rtl="0" eaLnBrk="1" fontAlgn="auto" latinLnBrk="0" hangingPunct="1">
              <a:buClrTx/>
              <a:buSzTx/>
              <a:buNone/>
            </a:pPr>
            <a:endParaRPr kumimoji="0" lang="en-US" sz="2085" b="0" i="0" u="none" strike="noStrike" kern="0" cap="none" spc="0" normalizeH="0" baseline="0" noProof="1">
              <a:solidFill>
                <a:schemeClr val="tx1"/>
              </a:solidFill>
              <a:latin typeface="Trebuchet MS" panose="020B0603020202020204"/>
              <a:ea typeface="+mj-ea"/>
              <a:cs typeface="Trebuchet MS" panose="020B0603020202020204"/>
            </a:endParaRPr>
          </a:p>
          <a:p>
            <a:pPr marL="0" marR="0" algn="l" rtl="0" eaLnBrk="1" fontAlgn="auto" latinLnBrk="0" hangingPunct="1">
              <a:buClrTx/>
              <a:buSzTx/>
              <a:buNone/>
            </a:pPr>
            <a:r>
              <a:rPr kumimoji="0" lang="en-US" sz="1665" i="0" u="none" strike="noStrike" kern="0" cap="none" spc="0" normalizeH="0" baseline="0" noProof="1">
                <a:solidFill>
                  <a:schemeClr val="tx1"/>
                </a:solidFill>
                <a:latin typeface="Trebuchet MS" panose="020B0603020202020204"/>
                <a:ea typeface="+mj-ea"/>
                <a:cs typeface="Trebuchet MS" panose="020B0603020202020204"/>
              </a:rPr>
              <a:t>The nutrition garden ensures access to healthy diet with        adequate macro and micronutrients at doorstep. Nutritional security has </a:t>
            </a:r>
            <a:r>
              <a:rPr kumimoji="0" lang="en-US" altLang="zh-CN" sz="2000" i="0" u="none" strike="noStrike" cap="none" spc="0" normalizeH="0" baseline="0" noProof="1">
                <a:solidFill>
                  <a:srgbClr val="000000"/>
                </a:solidFill>
                <a:latin typeface="Roboto"/>
                <a:ea typeface="Roboto"/>
              </a:rPr>
              <a:t>become </a:t>
            </a:r>
            <a:r>
              <a:rPr kumimoji="0" lang="en-US" sz="1665" i="0" u="none" strike="noStrike" kern="0" cap="none" spc="0" normalizeH="0" baseline="0" noProof="1">
                <a:solidFill>
                  <a:schemeClr val="tx1"/>
                </a:solidFill>
                <a:latin typeface="Trebuchet MS" panose="020B0603020202020204"/>
                <a:ea typeface="+mj-ea"/>
                <a:cs typeface="Trebuchet MS" panose="020B0603020202020204"/>
              </a:rPr>
              <a:t>the political focus and concern all over the world. Without nutritional security, health care, wellness and zero hunger can not be achieved-millenium development goals- This would be Self sustainable project through livlihood creation .</a:t>
            </a:r>
            <a:endParaRPr kumimoji="0" lang="en-US" sz="1665" i="0" u="none" strike="noStrike" kern="0" cap="none" spc="0" normalizeH="0" baseline="0" noProof="1">
              <a:solidFill>
                <a:schemeClr val="tx1"/>
              </a:solidFill>
              <a:latin typeface="Trebuchet MS" panose="020B0603020202020204"/>
              <a:ea typeface="+mj-ea"/>
              <a:cs typeface="Trebuchet MS" panose="020B0603020202020204"/>
            </a:endParaRPr>
          </a:p>
        </p:txBody>
      </p:sp>
      <p:sp>
        <p:nvSpPr>
          <p:cNvPr id="7" name="Text Box 6"/>
          <p:cNvSpPr txBox="1"/>
          <p:nvPr/>
        </p:nvSpPr>
        <p:spPr>
          <a:xfrm>
            <a:off x="-635" y="2988945"/>
            <a:ext cx="6096000" cy="2399665"/>
          </a:xfrm>
          <a:prstGeom prst="rect">
            <a:avLst/>
          </a:prstGeom>
          <a:noFill/>
        </p:spPr>
        <p:txBody>
          <a:bodyPr wrap="square" rtlCol="0" anchor="t">
            <a:spAutoFit/>
          </a:bodyPr>
          <a:p>
            <a:pPr marL="0" indent="0" algn="l">
              <a:spcBef>
                <a:spcPct val="0"/>
              </a:spcBef>
              <a:spcAft>
                <a:spcPts val="1800"/>
              </a:spcAft>
              <a:buFont typeface="Arial" panose="020B0604020202020204"/>
              <a:buChar char="•"/>
            </a:pPr>
            <a:r>
              <a:rPr kumimoji="0" lang="en-US" altLang="zh-CN" sz="2000" b="0" i="0" u="none" strike="noStrike" kern="0" cap="none" spc="0" normalizeH="0" baseline="0" noProof="1">
                <a:solidFill>
                  <a:srgbClr val="000000"/>
                </a:solidFill>
                <a:latin typeface="Roboto"/>
                <a:ea typeface="Roboto"/>
                <a:cs typeface="+mn-ea"/>
                <a:sym typeface="+mn-ea"/>
              </a:rPr>
              <a:t>Fruit vegetables, </a:t>
            </a:r>
            <a:r>
              <a:rPr kumimoji="0" lang="en-US" altLang="zh-CN" sz="2000" b="0" i="0" u="none" strike="noStrike" kern="0" cap="none" spc="0" normalizeH="0" baseline="0" noProof="1">
                <a:solidFill>
                  <a:schemeClr val="tx1"/>
                </a:solidFill>
                <a:latin typeface="Roboto"/>
                <a:ea typeface="Roboto"/>
                <a:cs typeface="+mn-ea"/>
                <a:sym typeface="+mn-ea"/>
                <a:hlinkClick r:id="rId1"/>
              </a:rPr>
              <a:t>leafy vegetables</a:t>
            </a:r>
            <a:r>
              <a:rPr kumimoji="0" lang="en-US" altLang="zh-CN" sz="2000" b="0" i="0" u="none" strike="noStrike" kern="0" cap="none" spc="0" normalizeH="0" baseline="0" noProof="1">
                <a:solidFill>
                  <a:schemeClr val="tx1"/>
                </a:solidFill>
                <a:latin typeface="Roboto"/>
                <a:ea typeface="Roboto"/>
                <a:cs typeface="+mn-ea"/>
                <a:sym typeface="+mn-ea"/>
              </a:rPr>
              <a:t>, </a:t>
            </a:r>
            <a:r>
              <a:rPr kumimoji="0" lang="en-US" altLang="zh-CN" sz="2000" b="0" i="0" u="none" strike="noStrike" kern="0" cap="none" spc="0" normalizeH="0" baseline="0" noProof="1">
                <a:solidFill>
                  <a:srgbClr val="000000"/>
                </a:solidFill>
                <a:latin typeface="Roboto"/>
                <a:ea typeface="Roboto"/>
                <a:cs typeface="+mn-ea"/>
                <a:sym typeface="+mn-ea"/>
              </a:rPr>
              <a:t>legumes, tuber crops, spices and some medicinal herb along with trees like banana, lemon, moringa.</a:t>
            </a:r>
            <a:endParaRPr kumimoji="0" lang="en-US" altLang="zh-CN" sz="2000" b="0" i="0" u="none" strike="noStrike" kern="0" cap="none" spc="0" normalizeH="0" baseline="0" noProof="1">
              <a:solidFill>
                <a:srgbClr val="000000"/>
              </a:solidFill>
              <a:latin typeface="Roboto"/>
              <a:ea typeface="Roboto"/>
              <a:cs typeface="+mn-ea"/>
            </a:endParaRPr>
          </a:p>
          <a:p>
            <a:pPr marL="0" indent="0" algn="l">
              <a:spcBef>
                <a:spcPct val="0"/>
              </a:spcBef>
              <a:spcAft>
                <a:spcPts val="1800"/>
              </a:spcAft>
              <a:buFont typeface="Arial" panose="020B0604020202020204"/>
              <a:buChar char="•"/>
            </a:pPr>
            <a:r>
              <a:rPr kumimoji="0" lang="en-US" altLang="zh-CN" sz="2000" b="0" i="0" u="none" strike="noStrike" kern="0" cap="none" spc="0" normalizeH="0" baseline="0" noProof="1">
                <a:solidFill>
                  <a:srgbClr val="000000"/>
                </a:solidFill>
                <a:latin typeface="Roboto"/>
                <a:ea typeface="Roboto"/>
                <a:cs typeface="+mn-ea"/>
                <a:sym typeface="+mn-ea"/>
              </a:rPr>
              <a:t>Own seed, own input can be used.</a:t>
            </a:r>
            <a:endParaRPr kumimoji="0" lang="en-US" altLang="zh-CN" sz="2000" b="0" i="0" u="none" strike="noStrike" kern="0" cap="none" spc="0" normalizeH="0" baseline="0" noProof="1">
              <a:solidFill>
                <a:srgbClr val="000000"/>
              </a:solidFill>
              <a:latin typeface="Roboto"/>
              <a:ea typeface="Roboto"/>
              <a:cs typeface="+mn-ea"/>
            </a:endParaRPr>
          </a:p>
          <a:p>
            <a:pPr marL="0" indent="0" algn="l">
              <a:spcBef>
                <a:spcPct val="0"/>
              </a:spcBef>
              <a:spcAft>
                <a:spcPts val="1800"/>
              </a:spcAft>
              <a:buFont typeface="Arial" panose="020B0604020202020204"/>
              <a:buChar char="•"/>
            </a:pPr>
            <a:r>
              <a:rPr kumimoji="0" lang="en-US" altLang="zh-CN" sz="2000" b="0" i="0" u="none" strike="noStrike" kern="0" cap="none" spc="0" normalizeH="0" baseline="0" noProof="1">
                <a:solidFill>
                  <a:srgbClr val="000000"/>
                </a:solidFill>
                <a:latin typeface="Roboto"/>
                <a:ea typeface="Roboto"/>
                <a:cs typeface="+mn-ea"/>
                <a:sym typeface="+mn-ea"/>
              </a:rPr>
              <a:t>Integrate livestock and recycle waste through composting.</a:t>
            </a:r>
            <a:endParaRPr kumimoji="0" lang="en-US" altLang="zh-CN" sz="2000" b="0" i="0" u="none" strike="noStrike" kern="0" cap="none" spc="0" normalizeH="0" baseline="0" noProof="1">
              <a:solidFill>
                <a:srgbClr val="000000"/>
              </a:solidFill>
              <a:latin typeface="Roboto"/>
              <a:ea typeface="Roboto"/>
              <a:cs typeface="+mn-ea"/>
              <a:sym typeface="+mn-ea"/>
            </a:endParaRPr>
          </a:p>
        </p:txBody>
      </p:sp>
      <p:sp>
        <p:nvSpPr>
          <p:cNvPr id="8" name="Text Box 7"/>
          <p:cNvSpPr txBox="1"/>
          <p:nvPr/>
        </p:nvSpPr>
        <p:spPr>
          <a:xfrm>
            <a:off x="44450" y="1285346"/>
            <a:ext cx="6051021" cy="1276879"/>
          </a:xfrm>
          <a:prstGeom prst="rect">
            <a:avLst/>
          </a:prstGeom>
        </p:spPr>
        <p:txBody>
          <a:bodyPr>
            <a:noAutofit/>
          </a:bodyPr>
          <a:p>
            <a:pPr marL="0" indent="0" algn="l" fontAlgn="t">
              <a:spcBef>
                <a:spcPct val="0"/>
              </a:spcBef>
              <a:spcAft>
                <a:spcPts val="200"/>
              </a:spcAft>
              <a:buFont typeface="Arial" panose="020B0604020202020204"/>
              <a:buChar char="•"/>
            </a:pPr>
            <a:r>
              <a:rPr lang="en-US" altLang="zh-CN" sz="2000" b="0" i="0">
                <a:solidFill>
                  <a:srgbClr val="000000"/>
                </a:solidFill>
                <a:latin typeface="Roboto"/>
                <a:ea typeface="Roboto"/>
              </a:rPr>
              <a:t>The main purpose of a nutri garden is to provide the family with fresh vegetables and fruits rich in nutrients and energy on a daily basis. It is a low cost sustainable approach for reducing malnutrition and increasing food, nutrition and economic security.</a:t>
            </a:r>
            <a:endParaRPr lang="en-US" altLang="zh-CN" sz="2000" b="0" i="0">
              <a:solidFill>
                <a:srgbClr val="000000"/>
              </a:solidFill>
              <a:latin typeface="Roboto"/>
              <a:ea typeface="Roboto"/>
            </a:endParaRPr>
          </a:p>
        </p:txBody>
      </p:sp>
      <p:sp>
        <p:nvSpPr>
          <p:cNvPr id="9" name="Text Box 8"/>
          <p:cNvSpPr txBox="1"/>
          <p:nvPr/>
        </p:nvSpPr>
        <p:spPr>
          <a:xfrm>
            <a:off x="0" y="825500"/>
            <a:ext cx="6096000" cy="460375"/>
          </a:xfrm>
          <a:prstGeom prst="rect">
            <a:avLst/>
          </a:prstGeom>
          <a:noFill/>
        </p:spPr>
        <p:txBody>
          <a:bodyPr wrap="square" rtlCol="0" anchor="t">
            <a:spAutoFit/>
          </a:bodyPr>
          <a:p>
            <a:pPr marL="0" indent="0" algn="l">
              <a:spcBef>
                <a:spcPct val="0"/>
              </a:spcBef>
              <a:spcAft>
                <a:spcPct val="60000"/>
              </a:spcAft>
            </a:pPr>
            <a:r>
              <a:rPr kumimoji="0" lang="en-US" sz="2400" b="1" i="0" u="none" strike="noStrike" kern="0" cap="none" spc="0" normalizeH="0" baseline="0" noProof="1">
                <a:solidFill>
                  <a:schemeClr val="tx1"/>
                </a:solidFill>
                <a:latin typeface="Trebuchet MS" panose="020B0603020202020204"/>
                <a:ea typeface="+mj-ea"/>
                <a:cs typeface="Trebuchet MS" panose="020B0603020202020204"/>
                <a:sym typeface="+mn-ea"/>
              </a:rPr>
              <a:t>Principles of Nutri Garden </a:t>
            </a:r>
            <a:endParaRPr kumimoji="0" lang="en-US" sz="2400" b="1" i="0" u="none" strike="noStrike" kern="0" cap="none" spc="0" normalizeH="0" baseline="0" noProof="1">
              <a:solidFill>
                <a:schemeClr val="tx1"/>
              </a:solidFill>
              <a:latin typeface="Trebuchet MS" panose="020B0603020202020204"/>
              <a:ea typeface="+mj-ea"/>
              <a:cs typeface="Trebuchet MS" panose="020B0603020202020204"/>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66675" y="591820"/>
            <a:ext cx="11873230" cy="6426200"/>
          </a:xfrm>
          <a:prstGeom prst="rect">
            <a:avLst/>
          </a:prstGeom>
        </p:spPr>
      </p:pic>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653415" y="480060"/>
            <a:ext cx="10885805" cy="5403215"/>
          </a:xfrm>
          <a:prstGeom prst="rect">
            <a:avLst/>
          </a:prstGeom>
          <a:noFill/>
        </p:spPr>
        <p:txBody>
          <a:bodyPr wrap="square" rtlCol="0" anchor="t">
            <a:noAutofit/>
          </a:bodyPr>
          <a:p>
            <a:pPr algn="l">
              <a:lnSpc>
                <a:spcPct val="140000"/>
              </a:lnSpc>
            </a:pPr>
            <a:r>
              <a:rPr lang="en-US" altLang="en-US" sz="1800"/>
              <a:t>1.Catchment area</a:t>
            </a:r>
            <a:endParaRPr lang="en-US" altLang="en-US" sz="1800"/>
          </a:p>
          <a:p>
            <a:pPr algn="l">
              <a:lnSpc>
                <a:spcPct val="140000"/>
              </a:lnSpc>
            </a:pPr>
            <a:r>
              <a:rPr lang="en-US" altLang="en-US" sz="1800"/>
              <a:t>The surface that receives rainfall directly is the catchment of rainwater harvesting system. It may be terrace/roof and open ground/farmlands.</a:t>
            </a:r>
            <a:endParaRPr lang="en-US" altLang="en-US" sz="1800"/>
          </a:p>
          <a:p>
            <a:pPr algn="l">
              <a:lnSpc>
                <a:spcPct val="140000"/>
              </a:lnSpc>
            </a:pPr>
            <a:endParaRPr lang="en-US" altLang="en-US" sz="1800"/>
          </a:p>
          <a:p>
            <a:pPr algn="l">
              <a:lnSpc>
                <a:spcPct val="140000"/>
              </a:lnSpc>
            </a:pPr>
            <a:r>
              <a:rPr lang="en-US" altLang="en-US" sz="1800"/>
              <a:t>Rainwater harvesting can be done on any type of rooftop -</a:t>
            </a:r>
            <a:endParaRPr lang="en-US" altLang="en-US" sz="1800"/>
          </a:p>
          <a:p>
            <a:pPr algn="l">
              <a:lnSpc>
                <a:spcPct val="140000"/>
              </a:lnSpc>
            </a:pPr>
            <a:r>
              <a:rPr lang="en-US" altLang="en-US" sz="1800"/>
              <a:t>corrugated sheets, GI sheets, tiled or RCC roof.</a:t>
            </a:r>
            <a:endParaRPr lang="en-US" altLang="en-US" sz="1800"/>
          </a:p>
          <a:p>
            <a:pPr algn="l">
              <a:lnSpc>
                <a:spcPct val="140000"/>
              </a:lnSpc>
            </a:pPr>
            <a:endParaRPr lang="en-US" altLang="en-US" sz="1800"/>
          </a:p>
          <a:p>
            <a:pPr algn="l">
              <a:lnSpc>
                <a:spcPct val="140000"/>
              </a:lnSpc>
            </a:pPr>
            <a:r>
              <a:rPr lang="en-US" altLang="en-US" sz="1800"/>
              <a:t>Cleaning of the roof before and during monsoon is</a:t>
            </a:r>
            <a:endParaRPr lang="en-US" altLang="en-US" sz="1800"/>
          </a:p>
          <a:p>
            <a:pPr algn="l">
              <a:lnSpc>
                <a:spcPct val="140000"/>
              </a:lnSpc>
            </a:pPr>
            <a:r>
              <a:rPr lang="en-US" altLang="en-US" sz="1800"/>
              <a:t>mandatory; avoid storing materials on it.</a:t>
            </a:r>
            <a:endParaRPr lang="en-US" altLang="en-US" sz="1800"/>
          </a:p>
          <a:p>
            <a:pPr algn="l">
              <a:lnSpc>
                <a:spcPct val="140000"/>
              </a:lnSpc>
            </a:pPr>
            <a:endParaRPr lang="en-US" altLang="en-US" sz="1800"/>
          </a:p>
          <a:p>
            <a:pPr algn="l">
              <a:lnSpc>
                <a:spcPct val="140000"/>
              </a:lnSpc>
            </a:pPr>
            <a:r>
              <a:rPr lang="en-US" altLang="en-US" sz="1800"/>
              <a:t>Roof surfaces should be smooth, easy to clean &amp; durable</a:t>
            </a:r>
            <a:endParaRPr lang="en-US" altLang="en-US" sz="1800"/>
          </a:p>
          <a:p>
            <a:pPr algn="l">
              <a:lnSpc>
                <a:spcPct val="140000"/>
              </a:lnSpc>
            </a:pPr>
            <a:r>
              <a:rPr lang="en-US" altLang="en-US" sz="1800"/>
              <a:t>to prevent material shedding into the water</a:t>
            </a:r>
            <a:endParaRPr lang="en-US" altLang="en-US" sz="1800"/>
          </a:p>
          <a:p>
            <a:pPr algn="l">
              <a:lnSpc>
                <a:spcPct val="140000"/>
              </a:lnSpc>
            </a:pPr>
            <a:endParaRPr lang="en-US" altLang="en-US" sz="1800"/>
          </a:p>
          <a:p>
            <a:pPr algn="l">
              <a:lnSpc>
                <a:spcPct val="140000"/>
              </a:lnSpc>
            </a:pPr>
            <a:r>
              <a:rPr lang="en-US" altLang="en-US" sz="1800"/>
              <a:t>Rainwater harvesting can also be done on open grounds in villages or farmlands.</a:t>
            </a:r>
            <a:endParaRPr lang="en-US" altLang="en-US" sz="1800"/>
          </a:p>
          <a:p>
            <a:pPr algn="l">
              <a:lnSpc>
                <a:spcPct val="140000"/>
              </a:lnSpc>
            </a:pPr>
            <a:endParaRPr lang="en-US" sz="2000" dirty="0"/>
          </a:p>
          <a:p>
            <a:pPr algn="l">
              <a:lnSpc>
                <a:spcPct val="140000"/>
              </a:lnSpc>
            </a:pPr>
            <a:endParaRPr lang="en-US" altLang="en-US" sz="2000" kern="100" dirty="0">
              <a:effectLst/>
              <a:latin typeface="+mn-ea"/>
              <a:cs typeface="江城圆体 400W" panose="020B0500000000000000" pitchFamily="34" charset="-122"/>
            </a:endParaRPr>
          </a:p>
          <a:p>
            <a:pPr algn="l">
              <a:lnSpc>
                <a:spcPct val="140000"/>
              </a:lnSpc>
            </a:pPr>
            <a:endParaRPr lang="en-US" sz="2000" kern="100" dirty="0">
              <a:effectLst/>
              <a:latin typeface="+mn-ea"/>
              <a:cs typeface="江城圆体 400W" panose="020B0500000000000000" pitchFamily="34" charset="-122"/>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16255" y="666750"/>
            <a:ext cx="9802495" cy="5664835"/>
          </a:xfrm>
          <a:prstGeom prst="rect">
            <a:avLst/>
          </a:prstGeom>
          <a:noFill/>
        </p:spPr>
        <p:txBody>
          <a:bodyPr wrap="square" rtlCol="0" anchor="t">
            <a:noAutofit/>
          </a:bodyPr>
          <a:p>
            <a:pPr algn="l">
              <a:lnSpc>
                <a:spcPct val="140000"/>
              </a:lnSpc>
              <a:buClrTx/>
              <a:buSzTx/>
              <a:buNone/>
            </a:pPr>
            <a:r>
              <a:rPr lang="en-US" sz="1800" dirty="0"/>
              <a:t>2.Conveyance system</a:t>
            </a:r>
            <a:endParaRPr lang="en-US" sz="1800" dirty="0"/>
          </a:p>
          <a:p>
            <a:pPr algn="l">
              <a:lnSpc>
                <a:spcPct val="140000"/>
              </a:lnSpc>
              <a:buClrTx/>
              <a:buSzTx/>
              <a:buNone/>
            </a:pPr>
            <a:endParaRPr lang="en-US" sz="1800" dirty="0"/>
          </a:p>
          <a:p>
            <a:pPr algn="l">
              <a:lnSpc>
                <a:spcPct val="140000"/>
              </a:lnSpc>
              <a:buClrTx/>
              <a:buSzTx/>
              <a:buNone/>
            </a:pPr>
            <a:r>
              <a:rPr lang="en-US" sz="1800" dirty="0"/>
              <a:t>To efficiently capture and transport rainwater, a well-designed conveyance system is essential. Channels along the edge of a sloping roof collect and direct rainwater to the storage tank. Gutters can be semi-circular or rectangular.</a:t>
            </a:r>
            <a:endParaRPr lang="en-US" sz="1800" dirty="0"/>
          </a:p>
          <a:p>
            <a:pPr algn="l">
              <a:lnSpc>
                <a:spcPct val="140000"/>
              </a:lnSpc>
              <a:buClrTx/>
              <a:buSzTx/>
              <a:buNone/>
            </a:pPr>
            <a:r>
              <a:rPr lang="en-US" sz="1800" dirty="0"/>
              <a:t>Gutter Installation for Rainwater Collection:</a:t>
            </a:r>
            <a:endParaRPr lang="en-US" sz="1800" dirty="0"/>
          </a:p>
          <a:p>
            <a:pPr algn="l">
              <a:lnSpc>
                <a:spcPct val="140000"/>
              </a:lnSpc>
              <a:buClrTx/>
              <a:buSzTx/>
              <a:buNone/>
            </a:pPr>
            <a:r>
              <a:rPr lang="en-US" sz="1800" dirty="0"/>
              <a:t>Gutter should be placed on the edge of the roof on both sides from where monsoon water will fall.</a:t>
            </a:r>
            <a:endParaRPr lang="en-US" sz="1800" dirty="0"/>
          </a:p>
          <a:p>
            <a:pPr algn="l">
              <a:lnSpc>
                <a:spcPct val="140000"/>
              </a:lnSpc>
              <a:buClrTx/>
              <a:buSzTx/>
              <a:buNone/>
            </a:pPr>
            <a:r>
              <a:rPr lang="en-US" sz="1800" dirty="0"/>
              <a:t>Use locally available materials like bamboo, PVC pipes, or metal sheet.</a:t>
            </a:r>
            <a:endParaRPr lang="en-US" sz="1800" dirty="0"/>
          </a:p>
          <a:p>
            <a:pPr algn="l">
              <a:lnSpc>
                <a:spcPct val="140000"/>
              </a:lnSpc>
              <a:buClrTx/>
              <a:buSzTx/>
              <a:buNone/>
            </a:pPr>
            <a:r>
              <a:rPr lang="en-US" sz="1800" dirty="0"/>
              <a:t>Use semi-circular or rectangular gutters for optimal flow.</a:t>
            </a:r>
            <a:endParaRPr lang="en-US" sz="1800" dirty="0"/>
          </a:p>
          <a:p>
            <a:pPr algn="l">
              <a:lnSpc>
                <a:spcPct val="140000"/>
              </a:lnSpc>
              <a:buClrTx/>
              <a:buSzTx/>
              <a:buNone/>
            </a:pPr>
            <a:r>
              <a:rPr lang="en-US" sz="1800" dirty="0"/>
              <a:t>Install with slight slope (1:100) toward collection point and ensure joints are</a:t>
            </a:r>
            <a:endParaRPr lang="en-US" sz="1800" dirty="0"/>
          </a:p>
          <a:p>
            <a:pPr algn="l">
              <a:lnSpc>
                <a:spcPct val="140000"/>
              </a:lnSpc>
              <a:buClrTx/>
              <a:buSzTx/>
              <a:buNone/>
            </a:pPr>
            <a:r>
              <a:rPr lang="en-US" sz="1800" dirty="0"/>
              <a:t>properly sealed.</a:t>
            </a:r>
            <a:endParaRPr lang="en-US" sz="1800"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494030" y="304800"/>
            <a:ext cx="6096000" cy="953135"/>
          </a:xfrm>
          <a:prstGeom prst="rect">
            <a:avLst/>
          </a:prstGeom>
          <a:noFill/>
        </p:spPr>
        <p:txBody>
          <a:bodyPr wrap="square" rtlCol="0" anchor="t">
            <a:spAutoFit/>
          </a:bodyPr>
          <a:p>
            <a:pPr algn="l">
              <a:lnSpc>
                <a:spcPct val="140000"/>
              </a:lnSpc>
            </a:pPr>
            <a:r>
              <a:rPr lang="en-US" sz="1800" dirty="0"/>
              <a:t>3.</a:t>
            </a:r>
            <a:r>
              <a:rPr lang="en-US" sz="2000" dirty="0"/>
              <a:t>Rainwater filters/ First flush</a:t>
            </a:r>
            <a:endParaRPr lang="en-US" sz="2000" dirty="0"/>
          </a:p>
          <a:p>
            <a:pPr algn="l">
              <a:lnSpc>
                <a:spcPct val="140000"/>
              </a:lnSpc>
            </a:pPr>
            <a:endParaRPr lang="en-US" sz="2000" dirty="0"/>
          </a:p>
        </p:txBody>
      </p:sp>
      <p:sp>
        <p:nvSpPr>
          <p:cNvPr id="6" name="Text Box 5"/>
          <p:cNvSpPr txBox="1"/>
          <p:nvPr/>
        </p:nvSpPr>
        <p:spPr>
          <a:xfrm>
            <a:off x="414020" y="1029970"/>
            <a:ext cx="11182985" cy="1900555"/>
          </a:xfrm>
          <a:prstGeom prst="rect">
            <a:avLst/>
          </a:prstGeom>
          <a:noFill/>
        </p:spPr>
        <p:txBody>
          <a:bodyPr wrap="square" rtlCol="0" anchor="t">
            <a:spAutoFit/>
          </a:bodyPr>
          <a:p>
            <a:pPr algn="l">
              <a:lnSpc>
                <a:spcPct val="140000"/>
              </a:lnSpc>
              <a:buClrTx/>
              <a:buSzTx/>
              <a:buNone/>
            </a:pPr>
            <a:r>
              <a:rPr lang="en-US" altLang="en-US" sz="2400" kern="100" dirty="0">
                <a:effectLst/>
                <a:latin typeface="+mn-ea"/>
                <a:cs typeface="江城圆体 400W" panose="020B0500000000000000" pitchFamily="34" charset="-122"/>
              </a:rPr>
              <a:t>•</a:t>
            </a:r>
            <a:r>
              <a:rPr lang="en-US" sz="2000" dirty="0"/>
              <a:t>First flush is a device used to flush off the water received in first rains.</a:t>
            </a:r>
            <a:endParaRPr lang="en-US" sz="2000" dirty="0"/>
          </a:p>
          <a:p>
            <a:pPr algn="l">
              <a:lnSpc>
                <a:spcPct val="140000"/>
              </a:lnSpc>
              <a:buClrTx/>
              <a:buSzTx/>
              <a:buNone/>
            </a:pPr>
            <a:r>
              <a:rPr lang="en-US" sz="2000" dirty="0"/>
              <a:t>•A first flush system diverts initial dirty runoff, and a filter unit removes debris and contaminants before water enters the storage tank. It will also help in cleaning of silt and other material deposited on roof during dry seasons.</a:t>
            </a:r>
            <a:endParaRPr lang="en-US" sz="2000" dirty="0"/>
          </a:p>
        </p:txBody>
      </p:sp>
      <p:sp>
        <p:nvSpPr>
          <p:cNvPr id="7" name="Text Box 6"/>
          <p:cNvSpPr txBox="1"/>
          <p:nvPr/>
        </p:nvSpPr>
        <p:spPr>
          <a:xfrm>
            <a:off x="322580" y="2422525"/>
            <a:ext cx="11019790" cy="3602355"/>
          </a:xfrm>
          <a:prstGeom prst="rect">
            <a:avLst/>
          </a:prstGeom>
          <a:noFill/>
        </p:spPr>
        <p:txBody>
          <a:bodyPr wrap="square" rtlCol="0" anchor="t">
            <a:noAutofit/>
          </a:bodyPr>
          <a:p>
            <a:pPr algn="l">
              <a:lnSpc>
                <a:spcPct val="140000"/>
              </a:lnSpc>
            </a:pPr>
            <a:endParaRPr lang="en-US" altLang="en-US" sz="2400" kern="100" dirty="0">
              <a:effectLst/>
              <a:latin typeface="+mn-ea"/>
              <a:cs typeface="江城圆体 400W" panose="020B0500000000000000" pitchFamily="34" charset="-122"/>
            </a:endParaRPr>
          </a:p>
          <a:p>
            <a:pPr algn="l">
              <a:lnSpc>
                <a:spcPct val="140000"/>
              </a:lnSpc>
            </a:pPr>
            <a:endParaRPr lang="en-US" sz="1800" dirty="0"/>
          </a:p>
          <a:p>
            <a:pPr algn="l">
              <a:lnSpc>
                <a:spcPct val="140000"/>
              </a:lnSpc>
            </a:pPr>
            <a:r>
              <a:rPr lang="en-US" sz="2000" dirty="0">
                <a:sym typeface="+mn-ea"/>
              </a:rPr>
              <a:t>Install the first flush device before the main storage tank and it should be easily accessible for regular maintenance.</a:t>
            </a:r>
            <a:endParaRPr lang="en-US" sz="2000" dirty="0"/>
          </a:p>
          <a:p>
            <a:pPr algn="l">
              <a:lnSpc>
                <a:spcPct val="140000"/>
              </a:lnSpc>
            </a:pPr>
            <a:r>
              <a:rPr lang="en-US" sz="2000" dirty="0">
                <a:sym typeface="+mn-ea"/>
              </a:rPr>
              <a:t>Install a basic PVC pipe diverter with a removable end cap to divert the first 3–4 rains before directing water or use rainwater filter to remove initial rainwater before storage.</a:t>
            </a:r>
            <a:endParaRPr lang="en-US" sz="2000" dirty="0"/>
          </a:p>
          <a:p>
            <a:pPr algn="l">
              <a:lnSpc>
                <a:spcPct val="140000"/>
              </a:lnSpc>
            </a:pPr>
            <a:r>
              <a:rPr lang="en-US" sz="2000" dirty="0">
                <a:sym typeface="+mn-ea"/>
              </a:rPr>
              <a:t>Remove and clean rainwater filters before and after each rains to remove dirt, leaves and other debries. This will prevent clogging and ensure proper operations.</a:t>
            </a:r>
            <a:endParaRPr lang="en-US" sz="1800"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42265" y="156210"/>
            <a:ext cx="11125200" cy="2932430"/>
          </a:xfrm>
          <a:prstGeom prst="rect">
            <a:avLst/>
          </a:prstGeom>
          <a:noFill/>
        </p:spPr>
        <p:txBody>
          <a:bodyPr wrap="square" rtlCol="0" anchor="t">
            <a:spAutoFit/>
          </a:bodyPr>
          <a:p>
            <a:pPr algn="l">
              <a:lnSpc>
                <a:spcPct val="140000"/>
              </a:lnSpc>
            </a:pPr>
            <a:r>
              <a:rPr lang="en-US" altLang="en-US" sz="2400" kern="100" dirty="0">
                <a:effectLst/>
                <a:latin typeface="+mn-ea"/>
                <a:cs typeface="江城圆体 400W" panose="020B0500000000000000" pitchFamily="34" charset="-122"/>
              </a:rPr>
              <a:t>4.Storage tank</a:t>
            </a:r>
            <a:endParaRPr lang="en-US" altLang="en-US" sz="2400" kern="100" dirty="0">
              <a:effectLst/>
              <a:latin typeface="+mn-ea"/>
              <a:cs typeface="江城圆体 400W" panose="020B0500000000000000" pitchFamily="34" charset="-122"/>
            </a:endParaRPr>
          </a:p>
          <a:p>
            <a:pPr algn="l">
              <a:lnSpc>
                <a:spcPct val="140000"/>
              </a:lnSpc>
            </a:pPr>
            <a:r>
              <a:rPr lang="en-US" altLang="en-US" sz="2400" kern="100" dirty="0">
                <a:effectLst/>
                <a:latin typeface="+mn-ea"/>
                <a:cs typeface="江城圆体 400W" panose="020B0500000000000000" pitchFamily="34" charset="-122"/>
              </a:rPr>
              <a:t>•The rainwater storage tank collects all the filtered rainwater and keeps it for future use.</a:t>
            </a:r>
            <a:endParaRPr lang="en-US" altLang="en-US" sz="2400" kern="100" dirty="0">
              <a:effectLst/>
              <a:latin typeface="+mn-ea"/>
              <a:cs typeface="江城圆体 400W" panose="020B0500000000000000" pitchFamily="34" charset="-122"/>
            </a:endParaRPr>
          </a:p>
          <a:p>
            <a:pPr algn="l">
              <a:lnSpc>
                <a:spcPct val="140000"/>
              </a:lnSpc>
            </a:pPr>
            <a:r>
              <a:rPr lang="en-US" altLang="en-US" sz="2400" kern="100" dirty="0">
                <a:effectLst/>
                <a:latin typeface="+mn-ea"/>
                <a:cs typeface="江城圆体 400W" panose="020B0500000000000000" pitchFamily="34" charset="-122"/>
              </a:rPr>
              <a:t>•The storage tank is made above the ground or underground.</a:t>
            </a:r>
            <a:endParaRPr lang="en-US" altLang="en-US" sz="2400" kern="100" dirty="0">
              <a:effectLst/>
              <a:latin typeface="+mn-ea"/>
              <a:cs typeface="江城圆体 400W" panose="020B0500000000000000" pitchFamily="34" charset="-122"/>
            </a:endParaRPr>
          </a:p>
          <a:p>
            <a:pPr algn="l">
              <a:lnSpc>
                <a:spcPct val="140000"/>
              </a:lnSpc>
            </a:pPr>
            <a:endParaRPr lang="en-US" altLang="en-US" sz="2400" kern="100" dirty="0">
              <a:effectLst/>
              <a:latin typeface="+mn-ea"/>
              <a:cs typeface="江城圆体 400W" panose="020B0500000000000000" pitchFamily="34" charset="-122"/>
            </a:endParaRPr>
          </a:p>
          <a:p>
            <a:pPr algn="l">
              <a:lnSpc>
                <a:spcPct val="140000"/>
              </a:lnSpc>
            </a:pPr>
            <a:endParaRPr lang="en-US" altLang="en-US" sz="2400" kern="100" dirty="0">
              <a:effectLst/>
              <a:latin typeface="+mn-ea"/>
              <a:cs typeface="江城圆体 400W" panose="020B0500000000000000" pitchFamily="34" charset="-122"/>
            </a:endParaRPr>
          </a:p>
          <a:p>
            <a:pPr algn="l">
              <a:lnSpc>
                <a:spcPct val="140000"/>
              </a:lnSpc>
            </a:pPr>
            <a:endParaRPr lang="en-US" sz="2400" kern="100" dirty="0">
              <a:effectLst/>
              <a:latin typeface="+mn-ea"/>
              <a:cs typeface="江城圆体 400W" panose="020B0500000000000000" pitchFamily="34" charset="-122"/>
            </a:endParaRPr>
          </a:p>
        </p:txBody>
      </p:sp>
      <p:sp>
        <p:nvSpPr>
          <p:cNvPr id="8" name="Text Box 7"/>
          <p:cNvSpPr txBox="1"/>
          <p:nvPr/>
        </p:nvSpPr>
        <p:spPr>
          <a:xfrm>
            <a:off x="587375" y="2475865"/>
            <a:ext cx="11379200" cy="6330315"/>
          </a:xfrm>
          <a:prstGeom prst="rect">
            <a:avLst/>
          </a:prstGeom>
          <a:noFill/>
        </p:spPr>
        <p:txBody>
          <a:bodyPr wrap="square" rtlCol="0" anchor="t">
            <a:noAutofit/>
          </a:bodyPr>
          <a:p>
            <a:pPr algn="l">
              <a:lnSpc>
                <a:spcPct val="140000"/>
              </a:lnSpc>
            </a:pPr>
            <a:r>
              <a:rPr lang="en-US" altLang="en-US" sz="2000" kern="100" dirty="0">
                <a:effectLst/>
                <a:latin typeface="+mn-ea"/>
                <a:cs typeface="江城圆体 400W" panose="020B0500000000000000" pitchFamily="34" charset="-122"/>
              </a:rPr>
              <a:t>Annual drinking and cooking water requirement for a family of five:</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3 Liters Per person/day</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5000 liters requirement/year</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5 Family members</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Drinking Water</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( 5 Member * 3 Liters per person * 365 days )</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8 Liters Per person/day</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15000 liters Requirement/year</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Drinking + Cooking Water</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( 5 Member * 8 Liters per person * 365 days )</a:t>
            </a:r>
            <a:endParaRPr lang="en-US" altLang="en-US" sz="2000" kern="100" dirty="0">
              <a:effectLst/>
              <a:latin typeface="+mn-ea"/>
              <a:cs typeface="江城圆体 400W" panose="020B0500000000000000" pitchFamily="34" charset="-122"/>
            </a:endParaRPr>
          </a:p>
          <a:p>
            <a:pPr algn="l">
              <a:lnSpc>
                <a:spcPct val="140000"/>
              </a:lnSpc>
            </a:pPr>
            <a:endParaRPr lang="en-US" sz="2000" kern="100" dirty="0">
              <a:effectLst/>
              <a:latin typeface="+mn-ea"/>
              <a:cs typeface="江城圆体 400W" panose="020B0500000000000000" pitchFamily="34" charset="-122"/>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47015" y="135255"/>
            <a:ext cx="11013440" cy="607695"/>
          </a:xfrm>
          <a:prstGeom prst="rect">
            <a:avLst/>
          </a:prstGeom>
          <a:noFill/>
        </p:spPr>
        <p:txBody>
          <a:bodyPr wrap="square" rtlCol="0" anchor="t">
            <a:spAutoFit/>
          </a:bodyPr>
          <a:p>
            <a:pPr algn="l">
              <a:lnSpc>
                <a:spcPct val="140000"/>
              </a:lnSpc>
            </a:pPr>
            <a:r>
              <a:rPr lang="en-US" altLang="en-US" sz="2400" kern="100" dirty="0">
                <a:effectLst/>
                <a:latin typeface="+mn-ea"/>
                <a:cs typeface="江城圆体 400W" panose="020B0500000000000000" pitchFamily="34" charset="-122"/>
              </a:rPr>
              <a:t>Let's calculate rainwater harvesting potential for our villages !</a:t>
            </a:r>
            <a:endParaRPr lang="en-US" sz="2400" kern="100" dirty="0">
              <a:effectLst/>
              <a:latin typeface="+mn-ea"/>
              <a:cs typeface="江城圆体 400W" panose="020B0500000000000000" pitchFamily="34" charset="-122"/>
            </a:endParaRPr>
          </a:p>
        </p:txBody>
      </p:sp>
      <p:pic>
        <p:nvPicPr>
          <p:cNvPr id="5" name="Picture 4"/>
          <p:cNvPicPr>
            <a:picLocks noChangeAspect="1"/>
          </p:cNvPicPr>
          <p:nvPr/>
        </p:nvPicPr>
        <p:blipFill>
          <a:blip r:embed="rId1"/>
          <a:stretch>
            <a:fillRect/>
          </a:stretch>
        </p:blipFill>
        <p:spPr>
          <a:xfrm>
            <a:off x="283845" y="661670"/>
            <a:ext cx="10796905" cy="1883410"/>
          </a:xfrm>
          <a:prstGeom prst="rect">
            <a:avLst/>
          </a:prstGeom>
        </p:spPr>
      </p:pic>
      <p:sp>
        <p:nvSpPr>
          <p:cNvPr id="6" name="Text Box 5"/>
          <p:cNvSpPr txBox="1"/>
          <p:nvPr/>
        </p:nvSpPr>
        <p:spPr>
          <a:xfrm>
            <a:off x="247015" y="2651125"/>
            <a:ext cx="11793855" cy="3964305"/>
          </a:xfrm>
          <a:prstGeom prst="rect">
            <a:avLst/>
          </a:prstGeom>
          <a:noFill/>
        </p:spPr>
        <p:txBody>
          <a:bodyPr wrap="square" rtlCol="0" anchor="t">
            <a:spAutoFit/>
          </a:bodyPr>
          <a:p>
            <a:pPr algn="l">
              <a:lnSpc>
                <a:spcPct val="140000"/>
              </a:lnSpc>
            </a:pPr>
            <a:r>
              <a:rPr lang="en-US" altLang="en-US" kern="100" dirty="0">
                <a:effectLst/>
                <a:latin typeface="+mn-ea"/>
                <a:cs typeface="江城圆体 400W" panose="020B0500000000000000" pitchFamily="34" charset="-122"/>
              </a:rPr>
              <a:t>Total	rainwater	harvesting</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potential per households</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Total	rainwater	harvesting potential for entire XY village</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2500 * 80 * 0.8</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1,60,000 liters/year</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1,60,000 * 300</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48,000,000 liters /year</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Let's assume,</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Annual water requirement	= 70 lpcd* 5 persons *365 days for one household		= 1,28,000 liters/year</a:t>
            </a:r>
            <a:endParaRPr lang="en-US" kern="100" dirty="0">
              <a:effectLst/>
              <a:latin typeface="+mn-ea"/>
              <a:cs typeface="江城圆体 400W" panose="020B0500000000000000" pitchFamily="34" charset="-122"/>
            </a:endParaRPr>
          </a:p>
        </p:txBody>
      </p:sp>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5565" y="909955"/>
            <a:ext cx="11466830" cy="5939155"/>
          </a:xfrm>
          <a:prstGeom prst="rect">
            <a:avLst/>
          </a:prstGeom>
        </p:spPr>
        <p:txBody>
          <a:bodyPr wrap="square">
            <a:spAutoFit/>
          </a:bodyPr>
          <a:p>
            <a:pPr marL="0" indent="0" algn="just"/>
            <a:r>
              <a:rPr lang="en-US" altLang="en-US" sz="2000" b="0" i="0" kern="100" dirty="0">
                <a:effectLst/>
                <a:latin typeface="+mn-ea"/>
                <a:cs typeface="江城圆体 400W" panose="020B0500000000000000" pitchFamily="34" charset="-122"/>
              </a:rPr>
              <a:t>When community come together to harvest rain, the per-capita investment goes down. For instance, </a:t>
            </a:r>
            <a:r>
              <a:rPr lang="en-US" altLang="en-US" sz="2000" b="0" i="0" kern="100" dirty="0">
                <a:effectLst/>
                <a:latin typeface="+mn-ea"/>
                <a:cs typeface="江城圆体 400W" panose="020B0500000000000000" pitchFamily="34" charset="-122"/>
                <a:hlinkClick r:id="rId1"/>
              </a:rPr>
              <a:t>Panchsheel Park Colony</a:t>
            </a:r>
            <a:r>
              <a:rPr lang="en-US" altLang="en-US" sz="2000" b="0" i="0" kern="100" dirty="0">
                <a:effectLst/>
                <a:latin typeface="+mn-ea"/>
                <a:cs typeface="江城圆体 400W" panose="020B0500000000000000" pitchFamily="34" charset="-122"/>
              </a:rPr>
              <a:t> about 1000 residents pooled in</a:t>
            </a:r>
            <a:endParaRPr lang="en-US" altLang="en-US" sz="2000" b="0" i="0" kern="100" dirty="0">
              <a:effectLst/>
              <a:latin typeface="+mn-ea"/>
              <a:cs typeface="江城圆体 400W" panose="020B0500000000000000" pitchFamily="34" charset="-122"/>
            </a:endParaRPr>
          </a:p>
          <a:p>
            <a:pPr marL="0" indent="0" algn="just"/>
            <a:r>
              <a:rPr lang="en-US" altLang="en-US" sz="2000" b="0" i="0" kern="100" dirty="0">
                <a:effectLst/>
                <a:latin typeface="+mn-ea"/>
                <a:cs typeface="江城圆体 400W" panose="020B0500000000000000" pitchFamily="34" charset="-122"/>
              </a:rPr>
              <a:t>Rs 4.5 lakh to harvest more than 170 million litres of water annually.</a:t>
            </a:r>
            <a:endParaRPr lang="en-US" altLang="en-US" sz="2000" b="0" i="0" kern="100" dirty="0">
              <a:effectLst/>
              <a:latin typeface="+mn-ea"/>
              <a:cs typeface="江城圆体 400W" panose="020B0500000000000000" pitchFamily="34" charset="-122"/>
            </a:endParaRPr>
          </a:p>
          <a:p>
            <a:pPr marL="0" indent="0" algn="just"/>
            <a:endParaRPr lang="en-US" altLang="en-US" sz="2000" b="0" i="0" kern="100" dirty="0">
              <a:effectLst/>
              <a:latin typeface="+mn-ea"/>
              <a:cs typeface="江城圆体 400W" panose="020B0500000000000000" pitchFamily="34" charset="-122"/>
            </a:endParaRPr>
          </a:p>
          <a:p>
            <a:pPr marL="0" indent="0" algn="just"/>
            <a:r>
              <a:rPr lang="en-US" altLang="en-US" sz="2000" b="0" i="0" kern="100" dirty="0">
                <a:effectLst/>
                <a:latin typeface="+mn-ea"/>
                <a:cs typeface="江城圆体 400W" panose="020B0500000000000000" pitchFamily="34" charset="-122"/>
              </a:rPr>
              <a:t>Rainwater harvesting methods are site specific and hence it is difficult to give a generalised cost. But first of all, the major components of a rainwater harvesting system - rain and catchment area - are available free of cost. A good proportion of the expenses would be for the pipe connections. By judiciously fixing up the slopes of roofs and location of rainwater outlets, this could be brought down considerably. However the cost varies widely depending on the availability of existing structures like wells and tanks which can be modified and used for water harvesting.</a:t>
            </a:r>
            <a:endParaRPr lang="en-US" altLang="en-US" sz="2000" b="0" i="0" kern="100" dirty="0">
              <a:effectLst/>
              <a:latin typeface="+mn-ea"/>
              <a:cs typeface="江城圆体 400W" panose="020B0500000000000000" pitchFamily="34" charset="-122"/>
            </a:endParaRPr>
          </a:p>
          <a:p>
            <a:pPr marL="0" indent="0" algn="just"/>
            <a:endParaRPr lang="en-US" altLang="en-US" sz="2000" b="0" i="0" kern="100" dirty="0">
              <a:effectLst/>
              <a:latin typeface="+mn-ea"/>
              <a:cs typeface="江城圆体 400W" panose="020B0500000000000000" pitchFamily="34" charset="-122"/>
            </a:endParaRPr>
          </a:p>
          <a:p>
            <a:pPr marL="0" indent="304800" algn="just"/>
            <a:r>
              <a:rPr lang="en-US" altLang="en-US" sz="2000" b="0" i="0" kern="100" dirty="0">
                <a:effectLst/>
                <a:latin typeface="+mn-ea"/>
                <a:cs typeface="江城圆体 400W" panose="020B0500000000000000" pitchFamily="34" charset="-122"/>
              </a:rPr>
              <a:t>Typically, installing a water harvesting system in a building would cost between Rs 2,000 to 30,000 for buildings of about 300 sq. m. The cost estimate mentioned above is for an existing building. For instance, water harvesting system in the CSE building in Tughlakabad Institutional Area, Delhi, was set up with an investment of Rs 30,000 whereas those in the </a:t>
            </a:r>
            <a:r>
              <a:rPr lang="en-US" altLang="en-US" sz="2000" b="0" i="0" kern="100" dirty="0">
                <a:effectLst/>
                <a:latin typeface="+mn-ea"/>
                <a:cs typeface="江城圆体 400W" panose="020B0500000000000000" pitchFamily="34" charset="-122"/>
                <a:hlinkClick r:id="rId2"/>
              </a:rPr>
              <a:t>model projects</a:t>
            </a:r>
            <a:r>
              <a:rPr lang="en-US" altLang="en-US" sz="2000" b="0" i="0" kern="100" dirty="0">
                <a:effectLst/>
                <a:latin typeface="+mn-ea"/>
                <a:cs typeface="江城圆体 400W" panose="020B0500000000000000" pitchFamily="34" charset="-122"/>
              </a:rPr>
              <a:t> ranged between Rs 70, 000 and Rs 8 lakh. The costs would be comparatively less if the system were incorporated during the construction of the building itself.</a:t>
            </a:r>
            <a:endParaRPr lang="en-US" altLang="en-US" sz="2000" b="0" i="0" kern="100" dirty="0">
              <a:effectLst/>
              <a:latin typeface="+mn-ea"/>
              <a:cs typeface="江城圆体 400W" panose="020B0500000000000000" pitchFamily="34" charset="-122"/>
            </a:endParaRPr>
          </a:p>
        </p:txBody>
      </p:sp>
      <p:sp>
        <p:nvSpPr>
          <p:cNvPr id="6" name="Text Box 5"/>
          <p:cNvSpPr txBox="1"/>
          <p:nvPr/>
        </p:nvSpPr>
        <p:spPr>
          <a:xfrm>
            <a:off x="200660" y="96520"/>
            <a:ext cx="4064000" cy="914400"/>
          </a:xfrm>
          <a:prstGeom prst="rect">
            <a:avLst/>
          </a:prstGeom>
          <a:noFill/>
        </p:spPr>
        <p:txBody>
          <a:bodyPr wrap="square" rtlCol="0">
            <a:normAutofit/>
          </a:bodyPr>
          <a:p>
            <a:pPr algn="l">
              <a:lnSpc>
                <a:spcPct val="140000"/>
              </a:lnSpc>
            </a:pPr>
            <a:r>
              <a:rPr lang="en-US" sz="2400" kern="100" dirty="0">
                <a:effectLst/>
                <a:latin typeface="+mn-ea"/>
                <a:cs typeface="江城圆体 400W" panose="020B0500000000000000" pitchFamily="34" charset="-122"/>
              </a:rPr>
              <a:t>PROJECT COST </a:t>
            </a:r>
            <a:endParaRPr lang="en-US" sz="2400" kern="100" dirty="0">
              <a:effectLst/>
              <a:latin typeface="+mn-ea"/>
              <a:cs typeface="江城圆体 400W" panose="020B0500000000000000" pitchFamily="34" charset="-122"/>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048000" y="1872615"/>
            <a:ext cx="6096000" cy="311277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sz="20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Rural Forestation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a:t>
            </a:r>
            <a:endParaRPr lang="en-US" sz="2400" b="1" kern="2200" dirty="0">
              <a:solidFill>
                <a:srgbClr val="23313A"/>
              </a:solidFill>
              <a:latin typeface="Arial" panose="020B0604020202020204" pitchFamily="34" charset="0"/>
              <a:ea typeface="SimSun" panose="02010600030101010101" pitchFamily="2" charset="-122"/>
              <a:sym typeface="+mn-ea"/>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95300" y="654050"/>
            <a:ext cx="10878820" cy="3088005"/>
          </a:xfrm>
          <a:prstGeom prst="rect">
            <a:avLst/>
          </a:prstGeom>
        </p:spPr>
        <p:txBody>
          <a:bodyPr wrap="square">
            <a:spAutoFit/>
          </a:bodyPr>
          <a:p>
            <a:pPr marL="0" indent="0">
              <a:spcBef>
                <a:spcPct val="0"/>
              </a:spcBef>
            </a:pPr>
            <a:r>
              <a:rPr sz="1600" b="0" i="0">
                <a:solidFill>
                  <a:srgbClr val="5C5C5C"/>
                </a:solidFill>
                <a:latin typeface="calaregular"/>
                <a:ea typeface="calaregular"/>
              </a:rPr>
              <a:t>The Government of Gujarat is running a programme to restore degraded forests and improve the livelihoods of people living in and around forest areas. The project is intended to raise the level of understanding of the dynamics involved in developing forest ecosystems, and to improve the knowledge base for sustainable forest management. The tribal areas along the eastern border of the state of Gujarat are particularly affected by forest decline. Here the Gujarati Government has commissioned GIZ IS to manage a pilot project to improve the use of forest resources and enhance the tribes’ livelihood opportunities.</a:t>
            </a:r>
            <a:endParaRPr sz="1600" b="0" i="0">
              <a:solidFill>
                <a:srgbClr val="5C5C5C"/>
              </a:solidFill>
              <a:latin typeface="calaregular"/>
              <a:ea typeface="calaregular"/>
            </a:endParaRPr>
          </a:p>
          <a:p>
            <a:pPr marL="0" indent="0">
              <a:spcBef>
                <a:spcPct val="0"/>
              </a:spcBef>
              <a:spcAft>
                <a:spcPct val="60000"/>
              </a:spcAft>
            </a:pPr>
            <a:r>
              <a:rPr sz="1700" b="0" i="0">
                <a:solidFill>
                  <a:srgbClr val="000000"/>
                </a:solidFill>
                <a:latin typeface="calabold"/>
                <a:ea typeface="calabold"/>
              </a:rPr>
              <a:t>Objective</a:t>
            </a:r>
            <a:endParaRPr sz="1700" b="0" i="0">
              <a:solidFill>
                <a:srgbClr val="000000"/>
              </a:solidFill>
              <a:latin typeface="calabold"/>
              <a:ea typeface="calabold"/>
            </a:endParaRPr>
          </a:p>
          <a:p>
            <a:pPr marL="0" indent="0">
              <a:spcBef>
                <a:spcPct val="0"/>
              </a:spcBef>
            </a:pPr>
            <a:r>
              <a:rPr sz="1600" b="0" i="0">
                <a:solidFill>
                  <a:srgbClr val="5C5C5C"/>
                </a:solidFill>
                <a:latin typeface="calaregular"/>
                <a:ea typeface="calaregular"/>
              </a:rPr>
              <a:t>The quality and extent of forest cover have improved as a result of better forest management, rehabilitation and protection practices, and due to the improvement of local livelihoods. Sustainable forest management models are being disseminated more widely.</a:t>
            </a:r>
            <a:endParaRPr sz="1600" b="0" i="0">
              <a:solidFill>
                <a:srgbClr val="5C5C5C"/>
              </a:solidFill>
              <a:latin typeface="calaregular"/>
              <a:ea typeface="calaregular"/>
            </a:endParaRPr>
          </a:p>
        </p:txBody>
      </p:sp>
      <p:sp>
        <p:nvSpPr>
          <p:cNvPr id="5" name="Text Box 4"/>
          <p:cNvSpPr txBox="1"/>
          <p:nvPr/>
        </p:nvSpPr>
        <p:spPr>
          <a:xfrm>
            <a:off x="495300" y="3956685"/>
            <a:ext cx="10878820" cy="2349500"/>
          </a:xfrm>
          <a:prstGeom prst="rect">
            <a:avLst/>
          </a:prstGeom>
        </p:spPr>
        <p:txBody>
          <a:bodyPr wrap="square">
            <a:spAutoFit/>
          </a:bodyPr>
          <a:p>
            <a:pPr marL="0" indent="0">
              <a:spcBef>
                <a:spcPct val="0"/>
              </a:spcBef>
              <a:spcAft>
                <a:spcPct val="60000"/>
              </a:spcAft>
            </a:pPr>
            <a:r>
              <a:rPr sz="1700" b="0" i="0">
                <a:solidFill>
                  <a:srgbClr val="000000"/>
                </a:solidFill>
                <a:latin typeface="calabold"/>
                <a:ea typeface="calabold"/>
              </a:rPr>
              <a:t>Approach</a:t>
            </a:r>
            <a:endParaRPr sz="1700" b="0" i="0">
              <a:solidFill>
                <a:srgbClr val="000000"/>
              </a:solidFill>
              <a:latin typeface="calabold"/>
              <a:ea typeface="calabold"/>
            </a:endParaRPr>
          </a:p>
          <a:p>
            <a:pPr marL="0" indent="0">
              <a:spcBef>
                <a:spcPct val="0"/>
              </a:spcBef>
            </a:pPr>
            <a:r>
              <a:rPr sz="1600" b="0" i="0">
                <a:solidFill>
                  <a:srgbClr val="5C5C5C"/>
                </a:solidFill>
                <a:latin typeface="calaregular"/>
                <a:ea typeface="calaregular"/>
              </a:rPr>
              <a:t>The project aims to encourage the participation of village communities in Joint Forest Management Committees (JFMC) and, with them, to pursue the regeneration, conservation, development and maintenance of degraded forests. At the same time it is working to secure incomes for the villagers, and to meet their requirements for grass, firewood and other resources, while also promoting sustainable forestry. The project also aims to provide models of sustainable forest management practices and institutional arrangements for wider replication, and to support the economic transition of forest-dependent communities.</a:t>
            </a:r>
            <a:endParaRPr sz="1600" b="0" i="0">
              <a:solidFill>
                <a:srgbClr val="5C5C5C"/>
              </a:solidFill>
              <a:latin typeface="calaregular"/>
              <a:ea typeface="calaregular"/>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39725" y="284480"/>
            <a:ext cx="11553825" cy="5242560"/>
          </a:xfrm>
          <a:prstGeom prst="rect">
            <a:avLst/>
          </a:prstGeom>
        </p:spPr>
        <p:txBody>
          <a:bodyPr wrap="square">
            <a:spAutoFit/>
          </a:bodyPr>
          <a:p>
            <a:pPr marL="0" indent="0">
              <a:spcBef>
                <a:spcPct val="0"/>
              </a:spcBef>
              <a:spcAft>
                <a:spcPct val="60000"/>
              </a:spcAft>
            </a:pPr>
            <a:r>
              <a:rPr sz="1700" b="0" i="0">
                <a:solidFill>
                  <a:srgbClr val="000000"/>
                </a:solidFill>
                <a:latin typeface="calabold"/>
                <a:ea typeface="calabold"/>
              </a:rPr>
              <a:t>Results achieved so far</a:t>
            </a:r>
            <a:endParaRPr sz="1700" b="0" i="0">
              <a:solidFill>
                <a:srgbClr val="000000"/>
              </a:solidFill>
              <a:latin typeface="calabold"/>
              <a:ea typeface="calabold"/>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An operational plan has been developed for the delivery of consultancy services.</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About 3,000 women’s self-help groups have been established, which now have access to banks and saving facilities.</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Measures such as methodology training have been provided in support of socio-economic research.</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Six eco-tourism sites have been created and transferred to eco-development committees near the protected forest areas.</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Thousands of micro-plans have been prepared and are in the process of implementation.</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The population densities of key wild animal species have been maintained, as have as the density and richness of botanical species.</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Training and capacity building activities are now available for local non-governmental organisations.</a:t>
            </a:r>
            <a:endParaRPr sz="2000" b="0" i="0">
              <a:solidFill>
                <a:srgbClr val="5C5C5C"/>
              </a:solidFill>
              <a:latin typeface="calaregular"/>
              <a:ea typeface="calaregular"/>
            </a:endParaRPr>
          </a:p>
          <a:p>
            <a:pPr marL="251460" indent="0">
              <a:spcBef>
                <a:spcPct val="0"/>
              </a:spcBef>
              <a:spcAft>
                <a:spcPct val="0"/>
              </a:spcAft>
              <a:buFont typeface="Arial" panose="020B0604020202020204"/>
              <a:buChar char="•"/>
            </a:pPr>
            <a:r>
              <a:rPr sz="2000" b="0" i="0">
                <a:solidFill>
                  <a:srgbClr val="5C5C5C"/>
                </a:solidFill>
                <a:latin typeface="calaregular"/>
                <a:ea typeface="calaregular"/>
              </a:rPr>
              <a:t>A manual on micro-enterprise development has been compiled to serve as a basis for improving local incomes.</a:t>
            </a:r>
            <a:endParaRPr sz="2000" b="0" i="0">
              <a:solidFill>
                <a:srgbClr val="5C5C5C"/>
              </a:solidFill>
              <a:latin typeface="calaregular"/>
              <a:ea typeface="calaregular"/>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0" y="0"/>
            <a:ext cx="6439535" cy="4761230"/>
          </a:xfrm>
          <a:prstGeom prst="rect">
            <a:avLst/>
          </a:prstGeom>
        </p:spPr>
        <p:txBody>
          <a:bodyPr>
            <a:noAutofit/>
          </a:bodyPr>
          <a:p>
            <a:r>
              <a:rPr lang="en-US" altLang="zh-CN" sz="3200"/>
              <a:t>Project Background </a:t>
            </a:r>
            <a:endParaRPr lang="en-US" altLang="zh-CN" sz="3200"/>
          </a:p>
          <a:p>
            <a:r>
              <a:rPr lang="en-US" altLang="zh-CN"/>
              <a:t>Nutrition plays a very crucial role in the well-being of any living organism. Nature and nurture play an important role in determining the health of a living being. Although India might have achieved food security to a greater extent, but the nutritional security is still a constraint. Hidden hunger is prevalent and the facet of it revealing that approximately one in two children is undernourished . Many governmental and voluntary agencies are taking several steps to address the issue. Nonetheless, the reachability is still limited. Maternal undernutrition plays a crucial role in influencing maternal, neonatal and child health outcomes . Women nutrition is determinant for the birth outcomes, undernutrition in children and stunting rates in young children. Undernourishment and biologically immature mothers tend to give birth to low-birth-weight children. It is imperative that measures for improving nutritional situation in the country are given utmost priority . The prevalence rate of undernutrition in women is much higher in rural areas (40.6%) compared to urban regions (25%) . The undernutrition rates in women in low wealth index is almost three-fold higher compared to highest wealth indexed countries. Most nutritional guidelines recommend the consumption of at least two servings of fruits and three servings of vegetables per day. Majority of which does not meet the recommended daily allowance . </a:t>
            </a:r>
            <a:endParaRPr lang="en-US" altLang="zh-CN"/>
          </a:p>
        </p:txBody>
      </p:sp>
      <p:sp>
        <p:nvSpPr>
          <p:cNvPr id="6" name="Text Box 5"/>
          <p:cNvSpPr txBox="1"/>
          <p:nvPr/>
        </p:nvSpPr>
        <p:spPr>
          <a:xfrm>
            <a:off x="6291580" y="1775460"/>
            <a:ext cx="5824220" cy="4766310"/>
          </a:xfrm>
          <a:prstGeom prst="rect">
            <a:avLst/>
          </a:prstGeom>
          <a:noFill/>
        </p:spPr>
        <p:txBody>
          <a:bodyPr wrap="square" rtlCol="0" anchor="t">
            <a:noAutofit/>
          </a:bodyPr>
          <a:p>
            <a:r>
              <a:rPr lang="en-US" altLang="zh-CN" sz="1665">
                <a:sym typeface="+mn-ea"/>
              </a:rPr>
              <a:t>The economically weaker section and rural people are mainly affected. Due to greater market distant and due to unavailability and due to higher cost, the families residing in rural areas concise themselves to whatever available in the vicinity. This results in limited variety of consumption of fruits and vegetable which are the main source of vitamins and minerals. Establishment of nutri garden in household ensures the continuous supply of variety of vegetables sufficient to a family as well as the excess produce can be sold for which can be an additional source of income. As women in the family plays important role in the maintaining nutrition of the family, the intervention was ascertained to the housewife. Hence the present study was planned </a:t>
            </a:r>
            <a:r>
              <a:rPr lang="en-US" altLang="en-US" sz="1665">
                <a:sym typeface="+mn-ea"/>
              </a:rPr>
              <a:t>with the objective to educate the families, to establish nutri garden and to record outcome of it.</a:t>
            </a:r>
            <a:endParaRPr lang="en-US" altLang="en-US" sz="1665">
              <a:sym typeface="+mn-ea"/>
            </a:endParaRPr>
          </a:p>
        </p:txBody>
      </p:sp>
      <p:sp>
        <p:nvSpPr>
          <p:cNvPr id="8" name="Title 7"/>
          <p:cNvSpPr>
            <a:spLocks noGrp="1"/>
          </p:cNvSpPr>
          <p:nvPr>
            <p:ph type="title"/>
          </p:nvPr>
        </p:nvSpPr>
        <p:spPr>
          <a:xfrm>
            <a:off x="6291580" y="739140"/>
            <a:ext cx="5732145" cy="640715"/>
          </a:xfrm>
        </p:spPr>
        <p:txBody>
          <a:bodyPr wrap="square">
            <a:normAutofit fontScale="90000"/>
          </a:bodyPr>
          <a:p>
            <a:r>
              <a:rPr lang="en-US" altLang="en-US"/>
              <a:t>Nurturing Nutrition: Nutri Garden </a:t>
            </a: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95960" y="494620"/>
            <a:ext cx="10800000" cy="720000"/>
          </a:xfrm>
        </p:spPr>
        <p:txBody>
          <a:bodyPr>
            <a:normAutofit fontScale="90000"/>
          </a:bodyPr>
          <a:p>
            <a:r>
              <a:rPr lang="en-US" altLang="en-US"/>
              <a:t>Miyawaki Forest in Gujarat</a:t>
            </a:r>
            <a:br>
              <a:rPr lang="en-US" altLang="en-US"/>
            </a:br>
            <a:endParaRPr lang="en-US" altLang="en-US"/>
          </a:p>
        </p:txBody>
      </p:sp>
      <p:sp>
        <p:nvSpPr>
          <p:cNvPr id="4" name="Text Box 3"/>
          <p:cNvSpPr txBox="1"/>
          <p:nvPr/>
        </p:nvSpPr>
        <p:spPr>
          <a:xfrm>
            <a:off x="591820" y="1214755"/>
            <a:ext cx="10347325" cy="1568450"/>
          </a:xfrm>
          <a:prstGeom prst="rect">
            <a:avLst/>
          </a:prstGeom>
        </p:spPr>
        <p:txBody>
          <a:bodyPr wrap="square">
            <a:spAutoFit/>
          </a:bodyPr>
          <a:p>
            <a:pPr marL="0" indent="0" algn="l" fontAlgn="t">
              <a:spcBef>
                <a:spcPct val="0"/>
              </a:spcBef>
              <a:spcAft>
                <a:spcPts val="200"/>
              </a:spcAft>
              <a:buFont typeface="Arial" panose="020B0604020202020204"/>
              <a:buChar char="•"/>
            </a:pPr>
            <a:r>
              <a:rPr sz="2400" b="0" i="0">
                <a:solidFill>
                  <a:srgbClr val="000000"/>
                </a:solidFill>
                <a:latin typeface="Roboto"/>
                <a:ea typeface="Roboto"/>
              </a:rPr>
              <a:t>The Miyawaki method, named after Japanese botanist Akira Miyawaki, involves planting native species close together. This technique accelerates growth, creating a self-sustaining forest in just a few years. It's a game-changer for regions like Gujarat, where rapid urbanization has led to deforestation.</a:t>
            </a:r>
            <a:endParaRPr sz="2400" b="0" i="0">
              <a:solidFill>
                <a:srgbClr val="000000"/>
              </a:solidFill>
              <a:latin typeface="Roboto"/>
              <a:ea typeface="Roboto"/>
            </a:endParaRPr>
          </a:p>
        </p:txBody>
      </p:sp>
      <p:pic>
        <p:nvPicPr>
          <p:cNvPr id="5" name="Picture 4"/>
          <p:cNvPicPr>
            <a:picLocks noChangeAspect="1"/>
          </p:cNvPicPr>
          <p:nvPr/>
        </p:nvPicPr>
        <p:blipFill>
          <a:blip r:embed="rId1"/>
          <a:stretch>
            <a:fillRect/>
          </a:stretch>
        </p:blipFill>
        <p:spPr>
          <a:xfrm>
            <a:off x="695960" y="3019425"/>
            <a:ext cx="3922395" cy="2947035"/>
          </a:xfrm>
          <a:prstGeom prst="rect">
            <a:avLst/>
          </a:prstGeom>
        </p:spPr>
      </p:pic>
      <p:sp>
        <p:nvSpPr>
          <p:cNvPr id="6" name="Text Box 5"/>
          <p:cNvSpPr txBox="1"/>
          <p:nvPr/>
        </p:nvSpPr>
        <p:spPr>
          <a:xfrm>
            <a:off x="5039360" y="3019425"/>
            <a:ext cx="6189980" cy="2595880"/>
          </a:xfrm>
          <a:prstGeom prst="rect">
            <a:avLst/>
          </a:prstGeom>
        </p:spPr>
        <p:txBody>
          <a:bodyPr>
            <a:noAutofit/>
          </a:bodyPr>
          <a:p>
            <a:pPr marL="0" indent="0" algn="l" fontAlgn="t">
              <a:spcBef>
                <a:spcPct val="0"/>
              </a:spcBef>
              <a:spcAft>
                <a:spcPts val="200"/>
              </a:spcAft>
              <a:buFont typeface="Arial" panose="020B0604020202020204"/>
              <a:buChar char="•"/>
            </a:pPr>
            <a:r>
              <a:rPr sz="2400" b="0" i="0">
                <a:solidFill>
                  <a:srgbClr val="000000"/>
                </a:solidFill>
                <a:latin typeface="Roboto"/>
                <a:ea typeface="Roboto"/>
              </a:rPr>
              <a:t>The Japanese Miyawaki technique takes a lot of effort, such as ploughing the soil, using fertiliser, compost and coco peat, etc. All these make this process extremely fancy and cost up to ₹ 300 to ₹ 350 per sq. ft. of a planting area.</a:t>
            </a:r>
            <a:endParaRPr sz="2400" b="0" i="0">
              <a:solidFill>
                <a:srgbClr val="000000"/>
              </a:solidFill>
              <a:latin typeface="Roboto"/>
              <a:ea typeface="Roboto"/>
            </a:endParaRPr>
          </a:p>
        </p:txBody>
      </p:sp>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927475" y="2582545"/>
            <a:ext cx="4064000" cy="914400"/>
          </a:xfrm>
          <a:prstGeom prst="rect">
            <a:avLst/>
          </a:prstGeom>
          <a:noFill/>
        </p:spPr>
        <p:txBody>
          <a:bodyPr wrap="square" rtlCol="0">
            <a:normAutofit/>
          </a:bodyPr>
          <a:p>
            <a:pPr algn="l">
              <a:lnSpc>
                <a:spcPct val="140000"/>
              </a:lnSpc>
            </a:pPr>
            <a:endParaRPr lang="en-US" sz="2400" kern="100" dirty="0">
              <a:effectLst/>
              <a:latin typeface="+mn-ea"/>
              <a:cs typeface="江城圆体 400W" panose="020B0500000000000000" pitchFamily="34" charset="-122"/>
            </a:endParaRPr>
          </a:p>
        </p:txBody>
      </p:sp>
      <p:sp>
        <p:nvSpPr>
          <p:cNvPr id="5" name="Text Box 4"/>
          <p:cNvSpPr txBox="1"/>
          <p:nvPr/>
        </p:nvSpPr>
        <p:spPr>
          <a:xfrm>
            <a:off x="703580" y="288925"/>
            <a:ext cx="10930890" cy="5708015"/>
          </a:xfrm>
          <a:prstGeom prst="rect">
            <a:avLst/>
          </a:prstGeom>
        </p:spPr>
        <p:txBody>
          <a:bodyPr wrap="square">
            <a:spAutoFit/>
          </a:bodyPr>
          <a:p>
            <a:pPr marL="0" indent="0" algn="ctr">
              <a:spcBef>
                <a:spcPct val="0"/>
              </a:spcBef>
              <a:spcAft>
                <a:spcPts val="600"/>
              </a:spcAft>
            </a:pPr>
            <a:r>
              <a:rPr sz="2000" b="1" i="0">
                <a:solidFill>
                  <a:srgbClr val="263B5C"/>
                </a:solidFill>
                <a:latin typeface="Poppins"/>
                <a:ea typeface="Poppins"/>
              </a:rPr>
              <a:t>The Multiple Benefits of the Miyawaki Method</a:t>
            </a:r>
            <a:endParaRPr sz="2000" b="1" i="0">
              <a:solidFill>
                <a:srgbClr val="263B5C"/>
              </a:solidFill>
              <a:latin typeface="Poppins"/>
              <a:ea typeface="Poppins"/>
            </a:endParaRPr>
          </a:p>
          <a:p>
            <a:pPr marL="0" indent="0" algn="just">
              <a:spcBef>
                <a:spcPct val="0"/>
              </a:spcBef>
              <a:spcAft>
                <a:spcPts val="600"/>
              </a:spcAft>
            </a:pPr>
            <a:r>
              <a:rPr sz="2000" b="0" i="0">
                <a:solidFill>
                  <a:srgbClr val="000000"/>
                </a:solidFill>
                <a:latin typeface="Poppins"/>
                <a:ea typeface="Poppins"/>
              </a:rPr>
              <a:t>In the 1970s, the Japanese ecologist Akira Miyawaki developed a novel method of forest regeneration aimed primarily at restoring degraded sites and promoting resilience. The method has been adopted across much of the world, mostly to restore tropical forest and also to increase forest cover in urban areas.</a:t>
            </a:r>
            <a:endParaRPr sz="2000" b="0"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It has recently become more popular in Europe, the UK and even India.</a:t>
            </a:r>
            <a:endParaRPr sz="2000" b="0"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Recently, Pehel Foundation, the CSR wing of PNB Housing began working along with BharatCares to re-green the city. The duo involved SayTrees, a social enterprise focussed on increasing the tree cover across India through the Miyawaki method.</a:t>
            </a:r>
            <a:endParaRPr sz="2000" b="0"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In a small plot of land at Anekal, Bengaluru, the team is growing 6300 saplings. They are native varieties like papaya, guava, seethaphal, jasmine, badam and more. What started as small saplings not more than 2 feet tall, today, the saplings are adult trees that are 6-7 feet tall.</a:t>
            </a:r>
            <a:endParaRPr sz="2000" b="0"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In the same manner, the project is also being carried out in Narela, New Delhi. Here 2000 saplings of apple, champa, amla, jungle jalebi, orange, lime, hibiscus, tamarind among others are growing.</a:t>
            </a:r>
            <a:endParaRPr sz="2000" b="0" i="0">
              <a:solidFill>
                <a:srgbClr val="000000"/>
              </a:solidFill>
              <a:latin typeface="Poppins"/>
              <a:ea typeface="Poppins"/>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p:nvPr/>
        </p:nvPicPr>
        <p:blipFill>
          <a:blip r:embed="rId1">
            <a:extLst>
              <a:ext uri="{96DAC541-7B7A-43D3-8B79-37D633B846F1}">
                <asvg:svgBlip xmlns:asvg="http://schemas.microsoft.com/office/drawing/2016/SVG/main" r:embed="rId2"/>
              </a:ext>
            </a:extLst>
          </a:blip>
          <a:stretch>
            <a:fillRect/>
          </a:stretch>
        </p:blipFill>
        <p:spPr>
          <a:xfrm>
            <a:off x="375285" y="-50165"/>
            <a:ext cx="381000" cy="381000"/>
          </a:xfrm>
          <a:prstGeom prst="rect">
            <a:avLst/>
          </a:prstGeom>
        </p:spPr>
      </p:pic>
      <p:sp>
        <p:nvSpPr>
          <p:cNvPr id="5" name="Text Box 4"/>
          <p:cNvSpPr txBox="1"/>
          <p:nvPr/>
        </p:nvSpPr>
        <p:spPr>
          <a:xfrm>
            <a:off x="375285" y="631190"/>
            <a:ext cx="10775950" cy="5785485"/>
          </a:xfrm>
          <a:prstGeom prst="rect">
            <a:avLst/>
          </a:prstGeom>
        </p:spPr>
        <p:txBody>
          <a:bodyPr wrap="square">
            <a:spAutoFit/>
          </a:bodyPr>
          <a:p>
            <a:pPr marL="0" indent="0" algn="just">
              <a:spcBef>
                <a:spcPct val="0"/>
              </a:spcBef>
              <a:spcAft>
                <a:spcPts val="600"/>
              </a:spcAft>
            </a:pPr>
            <a:r>
              <a:rPr sz="2000" b="0" i="0">
                <a:solidFill>
                  <a:srgbClr val="000000"/>
                </a:solidFill>
                <a:latin typeface="Poppins"/>
                <a:ea typeface="Poppins"/>
              </a:rPr>
              <a:t>The forest provides cleaner air and job opportunities. Even on a sunny day, the houses surrounding the Miyawaki forest are prone to receive more shade and cooler air. For maintaining the plantation site, workers are currently being appointed from the surrounding villages.</a:t>
            </a:r>
            <a:endParaRPr sz="2000" b="0" i="0">
              <a:solidFill>
                <a:srgbClr val="000000"/>
              </a:solidFill>
              <a:latin typeface="Poppins"/>
              <a:ea typeface="Poppins"/>
            </a:endParaRPr>
          </a:p>
          <a:p>
            <a:pPr marL="0" indent="0" algn="just">
              <a:spcBef>
                <a:spcPct val="0"/>
              </a:spcBef>
              <a:spcAft>
                <a:spcPts val="600"/>
              </a:spcAft>
            </a:pPr>
            <a:r>
              <a:rPr sz="2000" b="1" i="0">
                <a:solidFill>
                  <a:srgbClr val="000000"/>
                </a:solidFill>
                <a:latin typeface="Poppins"/>
                <a:ea typeface="Poppins"/>
              </a:rPr>
              <a:t>The benefits of a Miyawaki forest</a:t>
            </a:r>
            <a:endParaRPr sz="2000" b="1"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Miyawaki forests grow rapidly, increase soil- and forest-biodiversity, increase carbon sequestration, increase forest resilience and reduce maintenance costs.</a:t>
            </a:r>
            <a:endParaRPr sz="2000" b="0" i="0">
              <a:solidFill>
                <a:srgbClr val="000000"/>
              </a:solidFill>
              <a:latin typeface="Poppins"/>
              <a:ea typeface="Poppins"/>
            </a:endParaRPr>
          </a:p>
          <a:p>
            <a:pPr marL="0" indent="0" algn="just">
              <a:spcBef>
                <a:spcPct val="0"/>
              </a:spcBef>
              <a:spcAft>
                <a:spcPts val="600"/>
              </a:spcAft>
            </a:pPr>
            <a:r>
              <a:rPr sz="2000" b="1" i="0">
                <a:solidFill>
                  <a:srgbClr val="000000"/>
                </a:solidFill>
                <a:latin typeface="Poppins"/>
                <a:ea typeface="Poppins"/>
              </a:rPr>
              <a:t>Ecological benefits</a:t>
            </a:r>
            <a:endParaRPr sz="2000" b="1"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Miyawaki forests have been shown to be more resilient than traditionally planted forests. Research has found that these forests have a much greater biodiversity – above ground and below. Deadwood and leaves are left alone. This provides potential habitat for fungi and invertebrates.</a:t>
            </a:r>
            <a:endParaRPr sz="2000" b="0" i="0">
              <a:solidFill>
                <a:srgbClr val="000000"/>
              </a:solidFill>
              <a:latin typeface="Poppins"/>
              <a:ea typeface="Poppins"/>
            </a:endParaRPr>
          </a:p>
          <a:p>
            <a:pPr marL="0" indent="0" algn="just">
              <a:spcBef>
                <a:spcPct val="0"/>
              </a:spcBef>
              <a:spcAft>
                <a:spcPts val="600"/>
              </a:spcAft>
            </a:pPr>
            <a:r>
              <a:rPr sz="2000" b="0" i="0">
                <a:solidFill>
                  <a:srgbClr val="000000"/>
                </a:solidFill>
                <a:latin typeface="Poppins"/>
                <a:ea typeface="Poppins"/>
              </a:rPr>
              <a:t>The diversity of plants is attractive to various types of fauna, providing habitat and food for everything from invertebrates to birds to mammals. Miyawaki forests achieve ecological succession within 20 or 30 years, compared to 100-200 years for a traditionally planted forest.</a:t>
            </a:r>
            <a:endParaRPr sz="2000" b="0" i="0">
              <a:solidFill>
                <a:srgbClr val="000000"/>
              </a:solidFill>
              <a:latin typeface="Poppins"/>
              <a:ea typeface="Poppins"/>
            </a:endParaRPr>
          </a:p>
          <a:p>
            <a:pPr marL="0" indent="0" algn="just">
              <a:spcBef>
                <a:spcPct val="0"/>
              </a:spcBef>
              <a:spcAft>
                <a:spcPts val="600"/>
              </a:spcAft>
            </a:pPr>
            <a:endParaRPr sz="2000" b="0" i="0">
              <a:solidFill>
                <a:srgbClr val="000000"/>
              </a:solidFill>
              <a:latin typeface="Poppins"/>
              <a:ea typeface="Poppins"/>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61315" y="169545"/>
            <a:ext cx="11469370" cy="5400675"/>
          </a:xfrm>
          <a:prstGeom prst="rect">
            <a:avLst/>
          </a:prstGeom>
          <a:noFill/>
        </p:spPr>
        <p:txBody>
          <a:bodyPr wrap="square" rtlCol="0" anchor="t">
            <a:spAutoFit/>
          </a:bodyPr>
          <a:p>
            <a:pPr marL="0" indent="0" algn="just">
              <a:spcBef>
                <a:spcPct val="0"/>
              </a:spcBef>
              <a:spcAft>
                <a:spcPts val="600"/>
              </a:spcAft>
            </a:pPr>
            <a:r>
              <a:rPr sz="2000" b="1">
                <a:solidFill>
                  <a:srgbClr val="000000"/>
                </a:solidFill>
                <a:latin typeface="Poppins"/>
                <a:ea typeface="Poppins"/>
                <a:sym typeface="+mn-ea"/>
              </a:rPr>
              <a:t>Cost effective</a:t>
            </a:r>
            <a:endParaRPr sz="2000" b="1" i="0">
              <a:solidFill>
                <a:srgbClr val="000000"/>
              </a:solidFill>
              <a:latin typeface="Poppins"/>
              <a:ea typeface="Poppins"/>
            </a:endParaRPr>
          </a:p>
          <a:p>
            <a:pPr marL="0" indent="0" algn="just">
              <a:spcBef>
                <a:spcPct val="0"/>
              </a:spcBef>
              <a:spcAft>
                <a:spcPts val="600"/>
              </a:spcAft>
            </a:pPr>
            <a:r>
              <a:rPr sz="2000">
                <a:solidFill>
                  <a:srgbClr val="000000"/>
                </a:solidFill>
                <a:latin typeface="Poppins"/>
                <a:ea typeface="Poppins"/>
                <a:sym typeface="+mn-ea"/>
              </a:rPr>
              <a:t>Miyawaki forests often require less initial cost of funds, which may include installing a watering system, labor costs for planting and the first few years of development, the price of saplings, and the price of soil additives.</a:t>
            </a:r>
            <a:endParaRPr sz="2000" b="0" i="0">
              <a:solidFill>
                <a:srgbClr val="000000"/>
              </a:solidFill>
              <a:latin typeface="Poppins"/>
              <a:ea typeface="Poppins"/>
            </a:endParaRPr>
          </a:p>
          <a:p>
            <a:pPr marL="0" indent="0" algn="just">
              <a:spcBef>
                <a:spcPct val="0"/>
              </a:spcBef>
              <a:spcAft>
                <a:spcPts val="600"/>
              </a:spcAft>
            </a:pPr>
            <a:r>
              <a:rPr sz="2000">
                <a:solidFill>
                  <a:srgbClr val="000000"/>
                </a:solidFill>
                <a:latin typeface="Poppins"/>
                <a:ea typeface="Poppins"/>
                <a:sym typeface="+mn-ea"/>
              </a:rPr>
              <a:t>In the long run after the initial period of growth, investment requirements are little to none. Additionally, the growers can increase the economic value of their forests by incorporating high-value native timber trees and creating “Miyawaki Fruit Forests”, by providing forest tours, nature walks and educational sessions.</a:t>
            </a:r>
            <a:endParaRPr sz="2000" b="0" i="0">
              <a:solidFill>
                <a:srgbClr val="000000"/>
              </a:solidFill>
              <a:latin typeface="Poppins"/>
              <a:ea typeface="Poppins"/>
            </a:endParaRPr>
          </a:p>
          <a:p>
            <a:pPr marL="0" indent="0" algn="just">
              <a:spcBef>
                <a:spcPct val="0"/>
              </a:spcBef>
              <a:spcAft>
                <a:spcPts val="600"/>
              </a:spcAft>
            </a:pPr>
            <a:r>
              <a:rPr sz="2000" b="1">
                <a:solidFill>
                  <a:srgbClr val="000000"/>
                </a:solidFill>
                <a:latin typeface="Poppins"/>
                <a:ea typeface="Poppins"/>
                <a:sym typeface="+mn-ea"/>
              </a:rPr>
              <a:t>Carbon sequestration</a:t>
            </a:r>
            <a:endParaRPr sz="2000" b="1" i="0">
              <a:solidFill>
                <a:srgbClr val="000000"/>
              </a:solidFill>
              <a:latin typeface="Poppins"/>
              <a:ea typeface="Poppins"/>
            </a:endParaRPr>
          </a:p>
          <a:p>
            <a:pPr marL="0" indent="0" algn="just">
              <a:spcBef>
                <a:spcPct val="0"/>
              </a:spcBef>
              <a:spcAft>
                <a:spcPts val="600"/>
              </a:spcAft>
            </a:pPr>
            <a:r>
              <a:rPr sz="2000">
                <a:solidFill>
                  <a:srgbClr val="000000"/>
                </a:solidFill>
                <a:latin typeface="Poppins"/>
                <a:ea typeface="Poppins"/>
                <a:sym typeface="+mn-ea"/>
              </a:rPr>
              <a:t>Miyawaki technique trees are planted, and they develop much more quickly, accelerating the process of creating forests and absorbing more carbon. The best part of the technique is that after three years saplings become maintenance-free or self-sustainable.</a:t>
            </a:r>
            <a:endParaRPr sz="2000" b="0" i="0">
              <a:solidFill>
                <a:srgbClr val="000000"/>
              </a:solidFill>
              <a:latin typeface="Poppins"/>
              <a:ea typeface="Poppins"/>
            </a:endParaRPr>
          </a:p>
          <a:p>
            <a:pPr marL="0" indent="0" algn="just">
              <a:spcBef>
                <a:spcPct val="0"/>
              </a:spcBef>
              <a:spcAft>
                <a:spcPts val="600"/>
              </a:spcAft>
            </a:pPr>
            <a:r>
              <a:rPr sz="2000">
                <a:solidFill>
                  <a:srgbClr val="000000"/>
                </a:solidFill>
                <a:latin typeface="Poppins"/>
                <a:ea typeface="Poppins"/>
                <a:sym typeface="+mn-ea"/>
              </a:rPr>
              <a:t>Being capable of rapidly establishing diverse, healthy forests could be crucial in fulfilling international targets and addressing these concerns in light of the current climate change emergency and alarming warnings about worldwide biodiversity loss.</a:t>
            </a:r>
            <a:endParaRPr lang="en-US" sz="2000" kern="100" dirty="0">
              <a:solidFill>
                <a:srgbClr val="000000"/>
              </a:solidFill>
              <a:effectLst/>
              <a:latin typeface="Poppins"/>
              <a:ea typeface="Poppins"/>
              <a:cs typeface="江城圆体 400W" panose="020B0500000000000000" pitchFamily="34" charset="-122"/>
              <a:sym typeface="+mn-ea"/>
            </a:endParaRPr>
          </a:p>
        </p:txBody>
      </p:sp>
      <p:sp>
        <p:nvSpPr>
          <p:cNvPr id="2" name="Text Box 1"/>
          <p:cNvSpPr txBox="1"/>
          <p:nvPr/>
        </p:nvSpPr>
        <p:spPr>
          <a:xfrm>
            <a:off x="361315" y="5570220"/>
            <a:ext cx="6096000" cy="404495"/>
          </a:xfrm>
          <a:prstGeom prst="rect">
            <a:avLst/>
          </a:prstGeom>
          <a:noFill/>
        </p:spPr>
        <p:txBody>
          <a:bodyPr wrap="square" rtlCol="0" anchor="t">
            <a:spAutoFit/>
          </a:bodyPr>
          <a:p>
            <a:pPr algn="l">
              <a:lnSpc>
                <a:spcPct val="140000"/>
              </a:lnSpc>
            </a:pPr>
            <a:r>
              <a:rPr lang="en-US" b="1">
                <a:sym typeface="+mn-ea"/>
              </a:rPr>
              <a:t>PROJECT COST (MIYAWAKI )</a:t>
            </a:r>
            <a:endParaRPr lang="en-US" sz="2400" b="1" kern="100" dirty="0">
              <a:effectLst/>
              <a:latin typeface="+mn-ea"/>
              <a:cs typeface="江城圆体 400W" panose="020B0500000000000000" pitchFamily="34" charset="-122"/>
              <a:sym typeface="+mn-ea"/>
            </a:endParaRPr>
          </a:p>
        </p:txBody>
      </p:sp>
      <p:sp>
        <p:nvSpPr>
          <p:cNvPr id="3" name="Text Box 2"/>
          <p:cNvSpPr txBox="1"/>
          <p:nvPr/>
        </p:nvSpPr>
        <p:spPr>
          <a:xfrm>
            <a:off x="452120" y="5974715"/>
            <a:ext cx="8140700" cy="865505"/>
          </a:xfrm>
          <a:prstGeom prst="rect">
            <a:avLst/>
          </a:prstGeom>
          <a:noFill/>
        </p:spPr>
        <p:txBody>
          <a:bodyPr wrap="square" rtlCol="0" anchor="t">
            <a:spAutoFit/>
          </a:bodyPr>
          <a:p>
            <a:pPr algn="l">
              <a:lnSpc>
                <a:spcPct val="140000"/>
              </a:lnSpc>
            </a:pPr>
            <a:r>
              <a:rPr lang="en-US" b="1" kern="100" dirty="0">
                <a:effectLst/>
                <a:latin typeface="+mn-ea"/>
                <a:cs typeface="江城圆体 400W" panose="020B0500000000000000" pitchFamily="34" charset="-122"/>
                <a:sym typeface="+mn-ea"/>
              </a:rPr>
              <a:t>900 SQ METER OR 10,000 SQ FEET COST VARIES FROM 7 LAC TO 10 LAC </a:t>
            </a:r>
            <a:endParaRPr lang="en-US" b="1" kern="100" dirty="0">
              <a:effectLst/>
              <a:latin typeface="+mn-ea"/>
              <a:cs typeface="江城圆体 400W" panose="020B0500000000000000" pitchFamily="34" charset="-122"/>
              <a:sym typeface="+mn-ea"/>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en-US"/>
              <a:t>THANKS</a:t>
            </a:r>
            <a:endParaRPr lang="en-US"/>
          </a:p>
        </p:txBody>
      </p:sp>
    </p:spTree>
    <p:custDataLst>
      <p:tags r:id="rId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048000" y="1872615"/>
            <a:ext cx="6096000" cy="311277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endParaRPr lang="en-US" sz="20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Poly House Farming </a:t>
            </a:r>
            <a:endParaRPr lang="en-US" sz="2400" b="1" kern="2200" dirty="0">
              <a:solidFill>
                <a:srgbClr val="23313A"/>
              </a:solidFill>
              <a:latin typeface="Arial" panose="020B0604020202020204" pitchFamily="34" charset="0"/>
              <a:ea typeface="SimSun" panose="02010600030101010101" pitchFamily="2" charset="-122"/>
              <a:sym typeface="+mn-ea"/>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205740" y="228600"/>
            <a:ext cx="11293475" cy="2861310"/>
          </a:xfrm>
          <a:prstGeom prst="rect">
            <a:avLst/>
          </a:prstGeom>
        </p:spPr>
        <p:txBody>
          <a:bodyPr wrap="square">
            <a:spAutoFit/>
          </a:bodyPr>
          <a:p>
            <a:pPr marL="0" indent="0">
              <a:spcBef>
                <a:spcPct val="0"/>
              </a:spcBef>
              <a:spcAft>
                <a:spcPct val="0"/>
              </a:spcAft>
            </a:pPr>
            <a:r>
              <a:rPr sz="2000" b="1" i="0">
                <a:solidFill>
                  <a:srgbClr val="3A4F66"/>
                </a:solidFill>
                <a:latin typeface="-apple-system"/>
                <a:ea typeface="-apple-system"/>
              </a:rPr>
              <a:t>Polyhouse farming is a modern agricultural practice that involves cultivating plants within a controlled environment using transparent or semi transparent materials. </a:t>
            </a:r>
            <a:endParaRPr sz="2000" b="1" i="0">
              <a:solidFill>
                <a:srgbClr val="3A4F66"/>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These environments are typically made up of plastic or metal frames with transparent walls and roofs. It’s beneficial as compared to open field crops because the returns are good as poly house allows to grow crops throughout the year irrespective of the season. Also, the quality of produce is better than the open field cultivation. The yield under polyhouse or greenhouse cultivation can be achieved to the level of </a:t>
            </a:r>
            <a:r>
              <a:rPr sz="2000" b="1" i="0">
                <a:solidFill>
                  <a:srgbClr val="3A4F66"/>
                </a:solidFill>
                <a:latin typeface="-apple-system"/>
                <a:ea typeface="-apple-system"/>
              </a:rPr>
              <a:t>4 to 8 </a:t>
            </a:r>
            <a:r>
              <a:rPr sz="2000" b="0" i="0">
                <a:solidFill>
                  <a:srgbClr val="3A4F66"/>
                </a:solidFill>
                <a:latin typeface="-apple-system"/>
                <a:ea typeface="-apple-system"/>
              </a:rPr>
              <a:t>times as compared to open field crop cultivation.</a:t>
            </a:r>
            <a:endParaRPr sz="2000" b="0" i="0">
              <a:solidFill>
                <a:srgbClr val="3A4F66"/>
              </a:solidFill>
              <a:latin typeface="-apple-system"/>
              <a:ea typeface="-apple-system"/>
            </a:endParaRPr>
          </a:p>
          <a:p>
            <a:pPr marL="0" indent="0" algn="ctr">
              <a:spcBef>
                <a:spcPct val="0"/>
              </a:spcBef>
              <a:spcAft>
                <a:spcPct val="0"/>
              </a:spcAft>
            </a:pPr>
            <a:r>
              <a:rPr sz="2000" b="1" i="0">
                <a:solidFill>
                  <a:srgbClr val="FFFFFF"/>
                </a:solidFill>
                <a:latin typeface="-apple-system"/>
                <a:ea typeface="-apple-system"/>
              </a:rPr>
              <a:t>Different Types of Polyhouse </a:t>
            </a:r>
            <a:endParaRPr sz="2000" b="1" i="0">
              <a:solidFill>
                <a:srgbClr val="FFFFFF"/>
              </a:solidFill>
              <a:latin typeface="-apple-system"/>
              <a:ea typeface="-apple-system"/>
            </a:endParaRPr>
          </a:p>
        </p:txBody>
      </p:sp>
      <p:sp>
        <p:nvSpPr>
          <p:cNvPr id="7" name="Text Box 6"/>
          <p:cNvSpPr txBox="1"/>
          <p:nvPr/>
        </p:nvSpPr>
        <p:spPr>
          <a:xfrm>
            <a:off x="205740" y="2984500"/>
            <a:ext cx="11802110" cy="3476625"/>
          </a:xfrm>
          <a:prstGeom prst="rect">
            <a:avLst/>
          </a:prstGeom>
        </p:spPr>
        <p:txBody>
          <a:bodyPr wrap="square">
            <a:spAutoFit/>
          </a:bodyPr>
          <a:p>
            <a:pPr marL="0" indent="0">
              <a:spcBef>
                <a:spcPct val="0"/>
              </a:spcBef>
              <a:spcAft>
                <a:spcPct val="0"/>
              </a:spcAft>
            </a:pPr>
            <a:r>
              <a:rPr sz="2000" b="0" i="0">
                <a:solidFill>
                  <a:srgbClr val="3A4F66"/>
                </a:solidFill>
                <a:latin typeface="-apple-system"/>
                <a:ea typeface="-apple-system"/>
              </a:rPr>
              <a:t>Polyhouses can be classified based on two parameters: the environmental control system and the construction type.</a:t>
            </a:r>
            <a:endParaRPr sz="2000" b="0" i="0">
              <a:solidFill>
                <a:srgbClr val="3A4F66"/>
              </a:solidFill>
              <a:latin typeface="-apple-system"/>
              <a:ea typeface="-apple-system"/>
            </a:endParaRPr>
          </a:p>
          <a:p>
            <a:pPr marL="0" indent="0">
              <a:spcBef>
                <a:spcPct val="0"/>
              </a:spcBef>
              <a:spcAft>
                <a:spcPct val="0"/>
              </a:spcAft>
            </a:pPr>
            <a:r>
              <a:rPr sz="2000" b="1" i="0">
                <a:solidFill>
                  <a:srgbClr val="0745CB"/>
                </a:solidFill>
                <a:latin typeface="-apple-system"/>
                <a:ea typeface="-apple-system"/>
              </a:rPr>
              <a:t>Based on the Environmental Control System:</a:t>
            </a:r>
            <a:endParaRPr sz="2000" b="1" i="0">
              <a:solidFill>
                <a:srgbClr val="0745CB"/>
              </a:solidFill>
              <a:latin typeface="-apple-system"/>
              <a:ea typeface="-apple-system"/>
            </a:endParaRPr>
          </a:p>
          <a:p>
            <a:pPr marL="0" indent="0">
              <a:spcBef>
                <a:spcPct val="0"/>
              </a:spcBef>
              <a:spcAft>
                <a:spcPct val="0"/>
              </a:spcAft>
            </a:pPr>
            <a:r>
              <a:rPr sz="2000" b="1" i="0">
                <a:solidFill>
                  <a:srgbClr val="192A3D"/>
                </a:solidFill>
                <a:latin typeface="-apple-system"/>
                <a:ea typeface="-apple-system"/>
              </a:rPr>
              <a:t>1- Naturally Ventilated Polyhouse </a:t>
            </a:r>
            <a:endParaRPr sz="2000" b="1" i="0">
              <a:solidFill>
                <a:srgbClr val="192A3D"/>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This type of polyhouse is the most basic form and relies on </a:t>
            </a:r>
            <a:r>
              <a:rPr sz="2000" b="1" i="0">
                <a:solidFill>
                  <a:srgbClr val="3A4F66"/>
                </a:solidFill>
                <a:latin typeface="-apple-system"/>
                <a:ea typeface="-apple-system"/>
              </a:rPr>
              <a:t>natural air circulation</a:t>
            </a:r>
            <a:r>
              <a:rPr sz="2000" b="0" i="0">
                <a:solidFill>
                  <a:srgbClr val="3A4F66"/>
                </a:solidFill>
                <a:latin typeface="-apple-system"/>
                <a:ea typeface="-apple-system"/>
              </a:rPr>
              <a:t>. It is designed with vents at the top and sides that allow for the exchange of air. The vents can be opened or closed to control the temperature and humidity inside the polyhouse. However, the control over the internal climate conditions is limited in this type of polyhouse. It is suitable for regions with moderate climates where the external weather conditions are not too extreme.</a:t>
            </a:r>
            <a:endParaRPr sz="2000" b="0" i="0">
              <a:solidFill>
                <a:srgbClr val="3A4F66"/>
              </a:solidFill>
              <a:latin typeface="-apple-system"/>
              <a:ea typeface="-apple-system"/>
            </a:endParaRPr>
          </a:p>
          <a:p>
            <a:pPr marL="0" indent="0">
              <a:spcBef>
                <a:spcPct val="0"/>
              </a:spcBef>
              <a:spcAft>
                <a:spcPct val="0"/>
              </a:spcAft>
            </a:pPr>
            <a:endParaRPr sz="2000" b="0" i="0">
              <a:solidFill>
                <a:srgbClr val="3A4F66"/>
              </a:solidFill>
              <a:latin typeface="-apple-system"/>
              <a:ea typeface="-apple-system"/>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p:nvPr/>
        </p:nvPicPr>
        <p:blipFill>
          <a:blip r:embed="rId1"/>
          <a:stretch>
            <a:fillRect/>
          </a:stretch>
        </p:blipFill>
        <p:spPr>
          <a:xfrm>
            <a:off x="914400" y="2615883"/>
            <a:ext cx="9753600" cy="3590925"/>
          </a:xfrm>
          <a:prstGeom prst="rect">
            <a:avLst/>
          </a:prstGeom>
        </p:spPr>
      </p:pic>
      <p:sp>
        <p:nvSpPr>
          <p:cNvPr id="5" name="Text Box 4"/>
          <p:cNvSpPr txBox="1"/>
          <p:nvPr/>
        </p:nvSpPr>
        <p:spPr>
          <a:xfrm>
            <a:off x="914400" y="316230"/>
            <a:ext cx="10780395" cy="1491615"/>
          </a:xfrm>
          <a:prstGeom prst="rect">
            <a:avLst/>
          </a:prstGeom>
          <a:noFill/>
        </p:spPr>
        <p:txBody>
          <a:bodyPr wrap="square" rtlCol="0" anchor="t">
            <a:spAutoFit/>
          </a:bodyPr>
          <a:p>
            <a:pPr marL="0" indent="0">
              <a:spcBef>
                <a:spcPct val="0"/>
              </a:spcBef>
              <a:spcAft>
                <a:spcPct val="0"/>
              </a:spcAft>
            </a:pPr>
            <a:r>
              <a:rPr sz="2000" b="1">
                <a:solidFill>
                  <a:srgbClr val="192A3D"/>
                </a:solidFill>
                <a:latin typeface="-apple-system"/>
                <a:ea typeface="-apple-system"/>
                <a:sym typeface="+mn-ea"/>
              </a:rPr>
              <a:t>2- Environmentally Controlled Polyhouse </a:t>
            </a:r>
            <a:endParaRPr sz="2000" b="1" i="0">
              <a:solidFill>
                <a:srgbClr val="192A3D"/>
              </a:solidFill>
              <a:latin typeface="-apple-system"/>
              <a:ea typeface="-apple-system"/>
            </a:endParaRPr>
          </a:p>
          <a:p>
            <a:pPr marL="0" indent="0">
              <a:spcBef>
                <a:spcPct val="0"/>
              </a:spcBef>
              <a:spcAft>
                <a:spcPct val="0"/>
              </a:spcAft>
            </a:pPr>
            <a:r>
              <a:rPr sz="2000">
                <a:solidFill>
                  <a:srgbClr val="3A4F66"/>
                </a:solidFill>
                <a:latin typeface="-apple-system"/>
                <a:ea typeface="-apple-system"/>
                <a:sym typeface="+mn-ea"/>
              </a:rPr>
              <a:t>This type of polyhouse is more advanced and allows for </a:t>
            </a:r>
            <a:r>
              <a:rPr sz="2000" b="1">
                <a:solidFill>
                  <a:srgbClr val="3A4F66"/>
                </a:solidFill>
                <a:latin typeface="-apple-system"/>
                <a:ea typeface="-apple-system"/>
                <a:sym typeface="+mn-ea"/>
              </a:rPr>
              <a:t>precise control over the internal environment</a:t>
            </a:r>
            <a:r>
              <a:rPr sz="2000">
                <a:solidFill>
                  <a:srgbClr val="3A4F66"/>
                </a:solidFill>
                <a:latin typeface="-apple-system"/>
                <a:ea typeface="-apple-system"/>
                <a:sym typeface="+mn-ea"/>
              </a:rPr>
              <a:t>. These polyhouses often include automated systems for irrigation, fertilization, and pest management. However, these polyhouses are more </a:t>
            </a:r>
            <a:r>
              <a:rPr sz="2000" b="1">
                <a:solidFill>
                  <a:srgbClr val="3A4F66"/>
                </a:solidFill>
                <a:latin typeface="-apple-system"/>
                <a:ea typeface="-apple-system"/>
                <a:sym typeface="+mn-ea"/>
              </a:rPr>
              <a:t>expensive</a:t>
            </a:r>
            <a:r>
              <a:rPr sz="2000">
                <a:solidFill>
                  <a:srgbClr val="3A4F66"/>
                </a:solidFill>
                <a:latin typeface="-apple-system"/>
                <a:ea typeface="-apple-system"/>
                <a:sym typeface="+mn-ea"/>
              </a:rPr>
              <a:t> to construct and maintain, and they require a reliable source of electricity to run the control systems.</a:t>
            </a:r>
            <a:endParaRPr lang="en-US" sz="2000" kern="100" dirty="0">
              <a:solidFill>
                <a:srgbClr val="3A4F66"/>
              </a:solidFill>
              <a:effectLst/>
              <a:latin typeface="-apple-system"/>
              <a:ea typeface="-apple-system"/>
              <a:cs typeface="江城圆体 400W" panose="020B0500000000000000" pitchFamily="34" charset="-122"/>
              <a:sym typeface="+mn-ea"/>
            </a:endParaRPr>
          </a:p>
        </p:txBody>
      </p:sp>
    </p:spTree>
    <p:custDataLst>
      <p:tags r:id="rId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60680" y="185420"/>
            <a:ext cx="11221720" cy="4399915"/>
          </a:xfrm>
          <a:prstGeom prst="rect">
            <a:avLst/>
          </a:prstGeom>
        </p:spPr>
        <p:txBody>
          <a:bodyPr wrap="square">
            <a:spAutoFit/>
          </a:bodyPr>
          <a:p>
            <a:pPr marL="0" indent="0">
              <a:spcBef>
                <a:spcPct val="0"/>
              </a:spcBef>
              <a:spcAft>
                <a:spcPct val="0"/>
              </a:spcAft>
            </a:pPr>
            <a:r>
              <a:rPr sz="2000" b="1" i="0">
                <a:solidFill>
                  <a:srgbClr val="0745CB"/>
                </a:solidFill>
                <a:latin typeface="-apple-system"/>
                <a:ea typeface="-apple-system"/>
              </a:rPr>
              <a:t>Based on the Construction Type:</a:t>
            </a:r>
            <a:endParaRPr sz="2000" b="1" i="0">
              <a:solidFill>
                <a:srgbClr val="0745CB"/>
              </a:solidFill>
              <a:latin typeface="-apple-system"/>
              <a:ea typeface="-apple-system"/>
            </a:endParaRPr>
          </a:p>
          <a:p>
            <a:pPr marL="0" indent="0">
              <a:spcBef>
                <a:spcPct val="0"/>
              </a:spcBef>
              <a:spcAft>
                <a:spcPct val="0"/>
              </a:spcAft>
            </a:pPr>
            <a:r>
              <a:rPr sz="2000" b="1" i="0">
                <a:solidFill>
                  <a:srgbClr val="192A3D"/>
                </a:solidFill>
                <a:latin typeface="-apple-system"/>
                <a:ea typeface="-apple-system"/>
              </a:rPr>
              <a:t>1- High-Tech Polyhouse </a:t>
            </a:r>
            <a:endParaRPr sz="2000" b="1" i="0">
              <a:solidFill>
                <a:srgbClr val="192A3D"/>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These polyhouses are built with rigid materials like</a:t>
            </a:r>
            <a:r>
              <a:rPr sz="2000" b="1" i="0">
                <a:solidFill>
                  <a:srgbClr val="3A4F66"/>
                </a:solidFill>
                <a:latin typeface="-apple-system"/>
                <a:ea typeface="-apple-system"/>
              </a:rPr>
              <a:t> glass or polycarbonate</a:t>
            </a:r>
            <a:r>
              <a:rPr sz="2000" b="0" i="0">
                <a:solidFill>
                  <a:srgbClr val="3A4F66"/>
                </a:solidFill>
                <a:latin typeface="-apple-system"/>
                <a:ea typeface="-apple-system"/>
              </a:rPr>
              <a:t>. The glass or polycarbonate panels need to be cleaned regularly to ensure maximum light transmission, and they may need to be replaced if they get damaged.</a:t>
            </a:r>
            <a:endParaRPr sz="2000" b="0" i="0">
              <a:solidFill>
                <a:srgbClr val="3A4F66"/>
              </a:solidFill>
              <a:latin typeface="-apple-system"/>
              <a:ea typeface="-apple-system"/>
            </a:endParaRPr>
          </a:p>
          <a:p>
            <a:pPr marL="0" indent="0">
              <a:spcBef>
                <a:spcPct val="0"/>
              </a:spcBef>
              <a:spcAft>
                <a:spcPct val="0"/>
              </a:spcAft>
            </a:pPr>
            <a:r>
              <a:rPr sz="2000" b="1" i="0">
                <a:solidFill>
                  <a:srgbClr val="192A3D"/>
                </a:solidFill>
                <a:latin typeface="-apple-system"/>
                <a:ea typeface="-apple-system"/>
              </a:rPr>
              <a:t>2-Moderate Tech Polyhouse </a:t>
            </a:r>
            <a:endParaRPr sz="2000" b="1" i="0">
              <a:solidFill>
                <a:srgbClr val="192A3D"/>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These polyhouses are constructed with flexible materials like </a:t>
            </a:r>
            <a:r>
              <a:rPr sz="2000" b="1" i="0">
                <a:solidFill>
                  <a:srgbClr val="3A4F66"/>
                </a:solidFill>
                <a:latin typeface="-apple-system"/>
                <a:ea typeface="-apple-system"/>
              </a:rPr>
              <a:t>polyethylene or PVC</a:t>
            </a:r>
            <a:r>
              <a:rPr sz="2000" b="0" i="0">
                <a:solidFill>
                  <a:srgbClr val="3A4F66"/>
                </a:solidFill>
                <a:latin typeface="-apple-system"/>
                <a:ea typeface="-apple-system"/>
              </a:rPr>
              <a:t>. They are less expensive and easier to construct than rigid polyhouses, but they may not last as long. </a:t>
            </a:r>
            <a:endParaRPr sz="2000" b="0" i="0">
              <a:solidFill>
                <a:srgbClr val="3A4F66"/>
              </a:solidFill>
              <a:latin typeface="-apple-system"/>
              <a:ea typeface="-apple-system"/>
            </a:endParaRPr>
          </a:p>
          <a:p>
            <a:pPr marL="0" indent="0">
              <a:spcBef>
                <a:spcPct val="0"/>
              </a:spcBef>
              <a:spcAft>
                <a:spcPct val="0"/>
              </a:spcAft>
            </a:pPr>
            <a:r>
              <a:rPr sz="2000" b="1" i="0">
                <a:solidFill>
                  <a:srgbClr val="192A3D"/>
                </a:solidFill>
                <a:latin typeface="-apple-system"/>
                <a:ea typeface="-apple-system"/>
              </a:rPr>
              <a:t>3- Low-Tech Cheap Polyhouse </a:t>
            </a:r>
            <a:endParaRPr sz="2000" b="1" i="0">
              <a:solidFill>
                <a:srgbClr val="192A3D"/>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This type of polyhouse is simple and cost-effective. They do not provide the same level of control over the internal environment as the other types of polyhouses.</a:t>
            </a:r>
            <a:endParaRPr sz="2000" b="0" i="0">
              <a:solidFill>
                <a:srgbClr val="3A4F66"/>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The choice of polyhouse depends on the farmer’s specific needs, including the type of crops to be grown, the local climate, and the available budget. </a:t>
            </a:r>
            <a:endParaRPr sz="2000" b="0" i="0">
              <a:solidFill>
                <a:srgbClr val="3A4F66"/>
              </a:solidFill>
              <a:latin typeface="-apple-system"/>
              <a:ea typeface="-apple-system"/>
            </a:endParaRPr>
          </a:p>
        </p:txBody>
      </p:sp>
      <p:pic>
        <p:nvPicPr>
          <p:cNvPr id="5" name="Picture 4"/>
          <p:cNvPicPr/>
          <p:nvPr/>
        </p:nvPicPr>
        <p:blipFill>
          <a:blip r:embed="rId1"/>
          <a:stretch>
            <a:fillRect/>
          </a:stretch>
        </p:blipFill>
        <p:spPr>
          <a:xfrm>
            <a:off x="360680" y="4519930"/>
            <a:ext cx="11050270" cy="2239645"/>
          </a:xfrm>
          <a:prstGeom prst="rect">
            <a:avLst/>
          </a:prstGeom>
        </p:spPr>
      </p:pic>
    </p:spTree>
    <p:custDataLst>
      <p:tags r:id="rId2"/>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21920" y="80010"/>
            <a:ext cx="11781155" cy="6862445"/>
          </a:xfrm>
          <a:prstGeom prst="rect">
            <a:avLst/>
          </a:prstGeom>
        </p:spPr>
        <p:txBody>
          <a:bodyPr wrap="square">
            <a:spAutoFit/>
          </a:bodyPr>
          <a:p>
            <a:pPr marL="0" indent="0">
              <a:spcBef>
                <a:spcPct val="0"/>
              </a:spcBef>
              <a:spcAft>
                <a:spcPct val="0"/>
              </a:spcAft>
            </a:pPr>
            <a:r>
              <a:rPr sz="2000" b="1" i="0">
                <a:solidFill>
                  <a:srgbClr val="FFFFFF"/>
                </a:solidFill>
                <a:latin typeface="-apple-system"/>
                <a:ea typeface="-apple-system"/>
              </a:rPr>
              <a:t>Advantages of Polyhouse Farming</a:t>
            </a:r>
            <a:endParaRPr sz="2000" b="1" i="0">
              <a:solidFill>
                <a:srgbClr val="FFFFFF"/>
              </a:solidFill>
              <a:latin typeface="-apple-system"/>
              <a:ea typeface="-apple-system"/>
            </a:endParaRPr>
          </a:p>
          <a:p>
            <a:pPr marL="0" indent="0">
              <a:spcBef>
                <a:spcPct val="0"/>
              </a:spcBef>
              <a:spcAft>
                <a:spcPct val="0"/>
              </a:spcAft>
            </a:pPr>
            <a:r>
              <a:rPr sz="2000" b="0" i="0">
                <a:solidFill>
                  <a:srgbClr val="3A4F66"/>
                </a:solidFill>
                <a:latin typeface="-apple-system"/>
                <a:ea typeface="-apple-system"/>
              </a:rPr>
              <a:t>Here are some of the key Advantages of polyhouse farming:</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Controlled Environment</a:t>
            </a:r>
            <a:r>
              <a:rPr sz="2000" b="0" i="0">
                <a:solidFill>
                  <a:srgbClr val="3A4F66"/>
                </a:solidFill>
                <a:latin typeface="-apple-system"/>
                <a:ea typeface="-apple-system"/>
              </a:rPr>
              <a:t>: In a polyhouse, plants are grown under controlled temperature conditions, reducing the chances of crop loss or damage. </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Year-Round Cultivation</a:t>
            </a:r>
            <a:r>
              <a:rPr sz="2000" b="0" i="0">
                <a:solidFill>
                  <a:srgbClr val="3A4F66"/>
                </a:solidFill>
                <a:latin typeface="-apple-system"/>
                <a:ea typeface="-apple-system"/>
              </a:rPr>
              <a:t>: One of the major advantages of polyhouse farming is the ability to grow crops throughout the year, without having to wait for any particular season.</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Pest and Disease Control</a:t>
            </a:r>
            <a:r>
              <a:rPr sz="2000" b="0" i="0">
                <a:solidFill>
                  <a:srgbClr val="3A4F66"/>
                </a:solidFill>
                <a:latin typeface="-apple-system"/>
                <a:ea typeface="-apple-system"/>
              </a:rPr>
              <a:t>: Polyhouses provide a protected environment for crops, reducing exposure to pests and diseases. </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Quality of Produce</a:t>
            </a:r>
            <a:r>
              <a:rPr sz="2000" b="0" i="0">
                <a:solidFill>
                  <a:srgbClr val="3A4F66"/>
                </a:solidFill>
                <a:latin typeface="-apple-system"/>
                <a:ea typeface="-apple-system"/>
              </a:rPr>
              <a:t>: The controlled conditions inside a polyhouse can lead to the production of higher-quality crops. The produce grown in polyhouses is often superior in terms of size, color, and nutritional value compared to those grown in open fields.</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Water Conservation</a:t>
            </a:r>
            <a:r>
              <a:rPr sz="2000" b="0" i="0">
                <a:solidFill>
                  <a:srgbClr val="3A4F66"/>
                </a:solidFill>
                <a:latin typeface="-apple-system"/>
                <a:ea typeface="-apple-system"/>
              </a:rPr>
              <a:t>: Polyhouse farming often incorporates drip irrigation systems, which can significantly reduce water usage compared to traditional farming methods.</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Increased Yield</a:t>
            </a:r>
            <a:r>
              <a:rPr sz="2000" b="0" i="0">
                <a:solidFill>
                  <a:srgbClr val="3A4F66"/>
                </a:solidFill>
                <a:latin typeface="-apple-system"/>
                <a:ea typeface="-apple-system"/>
              </a:rPr>
              <a:t>: Polyhouse farming can increase yield by about 5 to 10 times compared to traditional farming methods. This is due to the optimal growing conditions and the ability to grow crops throughout the year.</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Less Cropping Period</a:t>
            </a:r>
            <a:r>
              <a:rPr sz="2000" b="0" i="0">
                <a:solidFill>
                  <a:srgbClr val="3A4F66"/>
                </a:solidFill>
                <a:latin typeface="-apple-system"/>
                <a:ea typeface="-apple-system"/>
              </a:rPr>
              <a:t>: The controlled environment in a polyhouse can accelerate the growth of crops, leading to a shorter cropping period.</a:t>
            </a:r>
            <a:endParaRPr sz="2000" b="0" i="0">
              <a:solidFill>
                <a:srgbClr val="3A4F66"/>
              </a:solidFill>
              <a:latin typeface="-apple-system"/>
              <a:ea typeface="-apple-system"/>
            </a:endParaRPr>
          </a:p>
          <a:p>
            <a:pPr marL="0" indent="0">
              <a:spcBef>
                <a:spcPct val="0"/>
              </a:spcBef>
              <a:spcAft>
                <a:spcPct val="0"/>
              </a:spcAft>
              <a:buAutoNum type="arabicPeriod"/>
            </a:pPr>
            <a:r>
              <a:rPr sz="2000" b="1" i="0">
                <a:solidFill>
                  <a:srgbClr val="3A4F66"/>
                </a:solidFill>
                <a:latin typeface="-apple-system"/>
                <a:ea typeface="-apple-system"/>
              </a:rPr>
              <a:t>Easy Fertilizer Application</a:t>
            </a:r>
            <a:r>
              <a:rPr sz="2000" b="0" i="0">
                <a:solidFill>
                  <a:srgbClr val="3A4F66"/>
                </a:solidFill>
                <a:latin typeface="-apple-system"/>
                <a:ea typeface="-apple-system"/>
              </a:rPr>
              <a:t>: Fertilizer application is easier and can be controlled automatically with the help of drip irrigation in a polyhouse.</a:t>
            </a:r>
            <a:endParaRPr sz="2000" b="0" i="0">
              <a:solidFill>
                <a:srgbClr val="3A4F66"/>
              </a:solidFill>
              <a:latin typeface="-apple-system"/>
              <a:ea typeface="-apple-system"/>
            </a:endParaRPr>
          </a:p>
          <a:p>
            <a:pPr marL="0" indent="0">
              <a:spcBef>
                <a:spcPct val="0"/>
              </a:spcBef>
              <a:spcAft>
                <a:spcPct val="0"/>
              </a:spcAft>
            </a:pPr>
            <a:r>
              <a:rPr sz="2000" b="1" i="0">
                <a:solidFill>
                  <a:srgbClr val="FFFFFF"/>
                </a:solidFill>
                <a:latin typeface="-apple-system"/>
                <a:ea typeface="-apple-system"/>
              </a:rPr>
              <a:t>Disadvantages of Polyhouse Farming</a:t>
            </a:r>
            <a:endParaRPr sz="2000" b="1" i="0">
              <a:solidFill>
                <a:srgbClr val="FFFFFF"/>
              </a:solidFill>
              <a:latin typeface="-apple-system"/>
              <a:ea typeface="-apple-system"/>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0" y="317500"/>
            <a:ext cx="4392083" cy="1757363"/>
          </a:xfrm>
          <a:prstGeom prst="rect">
            <a:avLst/>
          </a:prstGeom>
        </p:spPr>
        <p:txBody>
          <a:bodyPr>
            <a:noAutofit/>
          </a:bodyPr>
          <a:p>
            <a:pPr marL="0" indent="0" algn="l">
              <a:spcBef>
                <a:spcPct val="0"/>
              </a:spcBef>
              <a:spcAft>
                <a:spcPct val="60000"/>
              </a:spcAft>
            </a:pPr>
            <a:endParaRPr kumimoji="0" lang="en-US" altLang="zh-CN" sz="1500" b="1"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ct val="60000"/>
              </a:spcAft>
            </a:pPr>
            <a:r>
              <a:rPr kumimoji="0" lang="en-US" altLang="zh-CN" sz="2000" b="1" i="0" u="none" strike="noStrike" kern="0" cap="none" spc="0" normalizeH="0" baseline="0" noProof="1">
                <a:latin typeface="Arial" panose="020B0604020202020204" pitchFamily="34" charset="0"/>
                <a:ea typeface="Arial" panose="020B0604020202020204" pitchFamily="34" charset="0"/>
                <a:cs typeface="+mn-ea"/>
              </a:rPr>
              <a:t>Benefits of Nutrition Garden </a:t>
            </a:r>
            <a:endParaRPr kumimoji="0" lang="en-US" altLang="zh-CN" sz="2000" b="1"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Reduce the hunger periods </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Small farms focusing on cash crops can reduce market dependence by production for own consumption</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Multiple and mixed cropping – increases dietary diversity and soil nutrition</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Organic farming- safe food, low cost, less time involvement (more resilient crops) and improved organic waste management</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Clean environment- Less disease- Better nutrition</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Recycling of the waste water</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More fodder</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r>
              <a:rPr kumimoji="0" lang="en-US" altLang="zh-CN" sz="1600" b="0" i="0" u="none" strike="noStrike" kern="0" cap="none" spc="0" normalizeH="0" baseline="0" noProof="1">
                <a:latin typeface="Arial" panose="020B0604020202020204" pitchFamily="34" charset="0"/>
                <a:ea typeface="Arial" panose="020B0604020202020204" pitchFamily="34" charset="0"/>
                <a:cs typeface="+mn-ea"/>
              </a:rPr>
              <a:t>Use of degradable lands i.e. useful for the production of food, fodder and fuel</a:t>
            </a: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a:p>
            <a:pPr marL="0" indent="0" algn="l">
              <a:spcBef>
                <a:spcPct val="0"/>
              </a:spcBef>
              <a:spcAft>
                <a:spcPts val="1800"/>
              </a:spcAft>
              <a:buFont typeface="Arial" panose="020B0604020202020204"/>
              <a:buChar char="•"/>
            </a:pPr>
            <a:endParaRPr kumimoji="0" lang="en-US" altLang="zh-CN" sz="1600" b="0" i="0" u="none" strike="noStrike" kern="0" cap="none" spc="0" normalizeH="0" baseline="0" noProof="1">
              <a:latin typeface="Arial" panose="020B0604020202020204" pitchFamily="34" charset="0"/>
              <a:ea typeface="Arial" panose="020B0604020202020204" pitchFamily="34" charset="0"/>
              <a:cs typeface="+mn-ea"/>
            </a:endParaRPr>
          </a:p>
        </p:txBody>
      </p:sp>
      <p:sp>
        <p:nvSpPr>
          <p:cNvPr id="5" name="Text Box 4"/>
          <p:cNvSpPr txBox="1"/>
          <p:nvPr/>
        </p:nvSpPr>
        <p:spPr>
          <a:xfrm>
            <a:off x="5207000" y="2667000"/>
            <a:ext cx="6985000" cy="3969385"/>
          </a:xfrm>
          <a:prstGeom prst="rect">
            <a:avLst/>
          </a:prstGeom>
        </p:spPr>
        <p:txBody>
          <a:bodyPr wrap="square">
            <a:spAutoFit/>
          </a:bodyPr>
          <a:p>
            <a:r>
              <a:rPr lang="en-US" altLang="zh-CN"/>
              <a:t>Malnutrition among Indian subcontinent is prominently seen, and the rural sector is the major victim of hidden hunger. Several programme concentrating on the issue has been continuously targeting to overcome the issue. Krishi Vigyan Kendra, Kalyandurg under the Frontline demonstration carried out intervention in Nijavalli village of Kundurpi Mandal, Anantapur District, Krishi Vigan Kendra, Kalyandurg Jurisdiction. Present intervention was planned and targeted towards the economically backward area. Which was studied in context with the other control village where the Frontline demonstration has not been carried out. Meticulous studying of the result of the intervention was carried out and it was found that Nutri garden intervention along with nutrition education with appropriate measure for the management will not only benefit the family in terms of nutritional security but also aids in generation of additional income.</a:t>
            </a:r>
            <a:endParaRPr lang="en-US" altLang="zh-CN"/>
          </a:p>
        </p:txBody>
      </p:sp>
      <p:sp>
        <p:nvSpPr>
          <p:cNvPr id="6" name="Text Box 5"/>
          <p:cNvSpPr txBox="1"/>
          <p:nvPr/>
        </p:nvSpPr>
        <p:spPr>
          <a:xfrm>
            <a:off x="5207000" y="176530"/>
            <a:ext cx="6864985" cy="2306955"/>
          </a:xfrm>
          <a:prstGeom prst="rect">
            <a:avLst/>
          </a:prstGeom>
          <a:noFill/>
        </p:spPr>
        <p:txBody>
          <a:bodyPr wrap="square" rtlCol="0" anchor="t">
            <a:spAutoFit/>
          </a:bodyPr>
          <a:p>
            <a:pPr marL="0" marR="0" algn="l" rtl="0" eaLnBrk="1" fontAlgn="auto" latinLnBrk="0" hangingPunct="1">
              <a:buClrTx/>
              <a:buSzTx/>
              <a:buFontTx/>
              <a:buNone/>
            </a:pPr>
            <a:r>
              <a:rPr kumimoji="0" lang="en-US" altLang="zh-CN" b="0" i="0" u="none" strike="noStrike" kern="0" cap="none" spc="0" normalizeH="0" baseline="0" noProof="1">
                <a:latin typeface="Arial" panose="020B0604020202020204" pitchFamily="34" charset="0"/>
                <a:ea typeface="Arial" panose="020B0604020202020204" pitchFamily="34" charset="0"/>
                <a:cs typeface="+mn-ea"/>
                <a:sym typeface="+mn-ea"/>
              </a:rPr>
              <a:t>Preservation of natural resources like forests and water bodies</a:t>
            </a:r>
            <a:endParaRPr kumimoji="0" lang="en-US" altLang="zh-CN" b="0" i="0" u="none" strike="noStrike" kern="0" cap="none" spc="0" normalizeH="0" baseline="0" noProof="1">
              <a:latin typeface="Arial" panose="020B0604020202020204" pitchFamily="34" charset="0"/>
              <a:ea typeface="Arial" panose="020B0604020202020204" pitchFamily="34" charset="0"/>
              <a:cs typeface="+mn-ea"/>
            </a:endParaRPr>
          </a:p>
          <a:p>
            <a:pPr marL="0" marR="0" algn="l" rtl="0" eaLnBrk="1" fontAlgn="auto" latinLnBrk="0" hangingPunct="1">
              <a:buClrTx/>
              <a:buSzTx/>
              <a:buFontTx/>
              <a:buNone/>
            </a:pPr>
            <a:r>
              <a:rPr kumimoji="0" lang="en-US" altLang="zh-CN" b="0" i="0" u="none" strike="noStrike" kern="0" cap="none" spc="0" normalizeH="0" baseline="0" noProof="1">
                <a:latin typeface="Arial" panose="020B0604020202020204" pitchFamily="34" charset="0"/>
                <a:ea typeface="Arial" panose="020B0604020202020204" pitchFamily="34" charset="0"/>
                <a:cs typeface="+mn-ea"/>
                <a:sym typeface="+mn-ea"/>
              </a:rPr>
              <a:t>Increase the biodiversity i.e. improves sources of food for both animals and human</a:t>
            </a:r>
            <a:endParaRPr kumimoji="0" lang="en-US" altLang="zh-CN" b="0" i="0" u="none" strike="noStrike" kern="0" cap="none" spc="0" normalizeH="0" baseline="0" noProof="1">
              <a:latin typeface="Arial" panose="020B0604020202020204" pitchFamily="34" charset="0"/>
              <a:ea typeface="Arial" panose="020B0604020202020204" pitchFamily="34" charset="0"/>
              <a:cs typeface="+mn-ea"/>
            </a:endParaRPr>
          </a:p>
          <a:p>
            <a:pPr marL="0" marR="0" algn="l" rtl="0" eaLnBrk="1" fontAlgn="auto" latinLnBrk="0" hangingPunct="1">
              <a:buClrTx/>
              <a:buSzTx/>
              <a:buFontTx/>
              <a:buNone/>
            </a:pPr>
            <a:r>
              <a:rPr kumimoji="0" lang="en-US" altLang="zh-CN" b="0" i="0" u="none" strike="noStrike" kern="0" cap="none" spc="0" normalizeH="0" baseline="0" noProof="1">
                <a:latin typeface="Arial" panose="020B0604020202020204" pitchFamily="34" charset="0"/>
                <a:ea typeface="Arial" panose="020B0604020202020204" pitchFamily="34" charset="0"/>
                <a:cs typeface="+mn-ea"/>
                <a:sym typeface="+mn-ea"/>
              </a:rPr>
              <a:t>Reduced the cost of production - supports consumption of nutritious food on regular basis, more profits from sale, scope to buy food that is essential but cannot be grown on own farm</a:t>
            </a:r>
            <a:endParaRPr kumimoji="0" lang="en-US" altLang="zh-CN" b="0" i="0" u="none" strike="noStrike" kern="0" cap="none" spc="0" normalizeH="0" baseline="0" noProof="1">
              <a:latin typeface="Arial" panose="020B0604020202020204" pitchFamily="34" charset="0"/>
              <a:ea typeface="Arial" panose="020B0604020202020204" pitchFamily="34" charset="0"/>
              <a:cs typeface="+mn-ea"/>
            </a:endParaRPr>
          </a:p>
          <a:p>
            <a:pPr marL="0" marR="0" algn="l" rtl="0" eaLnBrk="1" fontAlgn="auto" latinLnBrk="0" hangingPunct="1">
              <a:buClrTx/>
              <a:buSzTx/>
              <a:buFontTx/>
              <a:buNone/>
            </a:pPr>
            <a:r>
              <a:rPr kumimoji="0" lang="en-US" altLang="zh-CN" b="0" i="0" u="none" strike="noStrike" kern="0" cap="none" spc="0" normalizeH="0" baseline="0" noProof="1">
                <a:latin typeface="Arial" panose="020B0604020202020204" pitchFamily="34" charset="0"/>
                <a:ea typeface="Arial" panose="020B0604020202020204" pitchFamily="34" charset="0"/>
                <a:cs typeface="+mn-ea"/>
                <a:sym typeface="+mn-ea"/>
              </a:rPr>
              <a:t>Good source of uncultivated foods- allows growth of wild foods – weeds, small insects, local fishes, wild fruits</a:t>
            </a:r>
            <a:endParaRPr kumimoji="0" lang="en-US" altLang="zh-CN" b="0" i="0" u="none" strike="noStrike" kern="0" cap="none" spc="0" normalizeH="0" baseline="0" noProof="1">
              <a:latin typeface="Arial" panose="020B0604020202020204" pitchFamily="34" charset="0"/>
              <a:ea typeface="Arial" panose="020B0604020202020204" pitchFamily="34" charset="0"/>
              <a:cs typeface="+mn-ea"/>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5"/>
          <p:cNvSpPr txBox="1"/>
          <p:nvPr/>
        </p:nvSpPr>
        <p:spPr>
          <a:xfrm>
            <a:off x="226060" y="139065"/>
            <a:ext cx="11210290" cy="3846195"/>
          </a:xfrm>
          <a:prstGeom prst="rect">
            <a:avLst/>
          </a:prstGeom>
        </p:spPr>
        <p:txBody>
          <a:bodyPr wrap="square">
            <a:spAutoFit/>
            <a:scene3d>
              <a:camera prst="orthographicFront"/>
              <a:lightRig rig="threePt" dir="t"/>
            </a:scene3d>
          </a:bodyPr>
          <a:p>
            <a:pPr marL="0" indent="0" algn="ctr">
              <a:spcBef>
                <a:spcPct val="0"/>
              </a:spcBef>
              <a:spcAft>
                <a:spcPct val="0"/>
              </a:spcAft>
            </a:pPr>
            <a:r>
              <a:rPr lang="en-US" sz="2400" b="1" i="0">
                <a:solidFill>
                  <a:schemeClr val="tx1"/>
                </a:solidFill>
                <a:effectLst>
                  <a:outerShdw blurRad="38100" dist="19050" dir="2700000" algn="tl" rotWithShape="0">
                    <a:schemeClr val="dk1">
                      <a:alpha val="40000"/>
                    </a:schemeClr>
                  </a:outerShdw>
                </a:effectLst>
                <a:latin typeface="-apple-system"/>
                <a:ea typeface="-apple-system"/>
              </a:rPr>
              <a:t>POLY HOUSE FARMING COST </a:t>
            </a:r>
            <a:endParaRPr lang="en-US" sz="2400" b="1" i="0">
              <a:solidFill>
                <a:schemeClr val="tx1"/>
              </a:solidFill>
              <a:effectLst>
                <a:outerShdw blurRad="38100" dist="19050" dir="2700000" algn="tl" rotWithShape="0">
                  <a:schemeClr val="dk1">
                    <a:alpha val="40000"/>
                  </a:schemeClr>
                </a:outerShdw>
              </a:effectLst>
              <a:latin typeface="-apple-system"/>
              <a:ea typeface="-apple-system"/>
            </a:endParaRPr>
          </a:p>
          <a:p>
            <a:pPr marL="0" indent="0" algn="ctr">
              <a:spcBef>
                <a:spcPct val="0"/>
              </a:spcBef>
              <a:spcAft>
                <a:spcPct val="0"/>
              </a:spcAft>
            </a:pPr>
            <a:endParaRPr sz="2000" b="1" i="0">
              <a:solidFill>
                <a:schemeClr val="tx1"/>
              </a:solidFill>
              <a:effectLst>
                <a:outerShdw blurRad="38100" dist="19050" dir="2700000" algn="tl" rotWithShape="0">
                  <a:schemeClr val="dk1">
                    <a:alpha val="40000"/>
                  </a:schemeClr>
                </a:outerShdw>
              </a:effectLst>
              <a:latin typeface="-apple-system"/>
              <a:ea typeface="-apple-system"/>
            </a:endParaRPr>
          </a:p>
          <a:p>
            <a:pPr marL="0" indent="0">
              <a:spcBef>
                <a:spcPct val="0"/>
              </a:spcBef>
              <a:spcAft>
                <a:spcPct val="0"/>
              </a:spcAft>
            </a:pPr>
            <a:r>
              <a:rPr sz="2000" b="0" i="0">
                <a:solidFill>
                  <a:schemeClr val="tx1"/>
                </a:solidFill>
                <a:effectLst>
                  <a:outerShdw blurRad="38100" dist="19050" dir="2700000" algn="tl" rotWithShape="0">
                    <a:schemeClr val="dk1">
                      <a:alpha val="40000"/>
                    </a:schemeClr>
                  </a:outerShdw>
                </a:effectLst>
                <a:latin typeface="-apple-system"/>
                <a:ea typeface="-apple-system"/>
              </a:rPr>
              <a:t>Polyhouse farming is a modern agricultural practice involving cultivating plants in a controlled environment.  Here’s a breakdown of the Polyhouse farming cost in India:</a:t>
            </a:r>
            <a:endParaRPr sz="2000" b="0" i="0">
              <a:solidFill>
                <a:schemeClr val="tx1"/>
              </a:solidFill>
              <a:effectLst>
                <a:outerShdw blurRad="38100" dist="19050" dir="2700000" algn="tl" rotWithShape="0">
                  <a:schemeClr val="dk1">
                    <a:alpha val="40000"/>
                  </a:schemeClr>
                </a:outerShdw>
              </a:effectLst>
              <a:latin typeface="-apple-system"/>
              <a:ea typeface="-apple-system"/>
            </a:endParaRPr>
          </a:p>
          <a:p>
            <a:pPr marL="0" indent="0">
              <a:spcBef>
                <a:spcPct val="0"/>
              </a:spcBef>
              <a:spcAft>
                <a:spcPct val="0"/>
              </a:spcAft>
            </a:pPr>
            <a:r>
              <a:rPr sz="2000" b="1" i="0">
                <a:solidFill>
                  <a:schemeClr val="tx1"/>
                </a:solidFill>
                <a:effectLst>
                  <a:outerShdw blurRad="38100" dist="19050" dir="2700000" algn="tl" rotWithShape="0">
                    <a:schemeClr val="dk1">
                      <a:alpha val="40000"/>
                    </a:schemeClr>
                  </a:outerShdw>
                </a:effectLst>
                <a:latin typeface="-apple-system"/>
                <a:ea typeface="-apple-system"/>
              </a:rPr>
              <a:t>1. Polyhouse Construction Cost:</a:t>
            </a:r>
            <a:r>
              <a:rPr sz="2000" b="0" i="0">
                <a:solidFill>
                  <a:schemeClr val="tx1"/>
                </a:solidFill>
                <a:effectLst>
                  <a:outerShdw blurRad="38100" dist="19050" dir="2700000" algn="tl" rotWithShape="0">
                    <a:schemeClr val="dk1">
                      <a:alpha val="40000"/>
                    </a:schemeClr>
                  </a:outerShdw>
                </a:effectLst>
                <a:latin typeface="-apple-system"/>
                <a:ea typeface="-apple-system"/>
              </a:rPr>
              <a:t> The cost of constructing a polyhouse can vary greatly depending on the type and size of the polyhouse. Here are some estimates:</a:t>
            </a:r>
            <a:endParaRPr sz="2000" b="0" i="0">
              <a:solidFill>
                <a:schemeClr val="tx1"/>
              </a:solidFill>
              <a:effectLst>
                <a:outerShdw blurRad="38100" dist="19050" dir="2700000" algn="tl" rotWithShape="0">
                  <a:schemeClr val="dk1">
                    <a:alpha val="40000"/>
                  </a:schemeClr>
                </a:outerShdw>
              </a:effectLst>
              <a:latin typeface="-apple-system"/>
              <a:ea typeface="-apple-system"/>
            </a:endParaRPr>
          </a:p>
          <a:p>
            <a:pPr marL="0" indent="0">
              <a:spcBef>
                <a:spcPct val="0"/>
              </a:spcBef>
              <a:spcAft>
                <a:spcPct val="0"/>
              </a:spcAft>
              <a:buFont typeface="Arial" panose="020B0604020202020204"/>
              <a:buChar char="•"/>
            </a:pPr>
            <a:r>
              <a:rPr sz="2000" b="0" i="0">
                <a:solidFill>
                  <a:schemeClr val="tx1"/>
                </a:solidFill>
                <a:effectLst>
                  <a:outerShdw blurRad="38100" dist="19050" dir="2700000" algn="tl" rotWithShape="0">
                    <a:schemeClr val="dk1">
                      <a:alpha val="40000"/>
                    </a:schemeClr>
                  </a:outerShdw>
                </a:effectLst>
                <a:latin typeface="-apple-system"/>
                <a:ea typeface="-apple-system"/>
              </a:rPr>
              <a:t>The lowest cost is around Rs. 600 per square meter for a tunnel form polyhouse.</a:t>
            </a:r>
            <a:endParaRPr sz="2000" b="0" i="0">
              <a:solidFill>
                <a:schemeClr val="tx1"/>
              </a:solidFill>
              <a:effectLst>
                <a:outerShdw blurRad="38100" dist="19050" dir="2700000" algn="tl" rotWithShape="0">
                  <a:schemeClr val="dk1">
                    <a:alpha val="40000"/>
                  </a:schemeClr>
                </a:outerShdw>
              </a:effectLst>
              <a:latin typeface="-apple-system"/>
              <a:ea typeface="-apple-system"/>
            </a:endParaRPr>
          </a:p>
          <a:p>
            <a:pPr marL="0" indent="0">
              <a:spcBef>
                <a:spcPct val="0"/>
              </a:spcBef>
              <a:spcAft>
                <a:spcPct val="0"/>
              </a:spcAft>
              <a:buFont typeface="Arial" panose="020B0604020202020204"/>
              <a:buChar char="•"/>
            </a:pPr>
            <a:r>
              <a:rPr sz="2000" b="0" i="0">
                <a:solidFill>
                  <a:schemeClr val="tx1"/>
                </a:solidFill>
                <a:effectLst>
                  <a:outerShdw blurRad="38100" dist="19050" dir="2700000" algn="tl" rotWithShape="0">
                    <a:schemeClr val="dk1">
                      <a:alpha val="40000"/>
                    </a:schemeClr>
                  </a:outerShdw>
                </a:effectLst>
                <a:latin typeface="-apple-system"/>
                <a:ea typeface="-apple-system"/>
              </a:rPr>
              <a:t>A naturally ventilated polyhouse without automation ranges from Rs. 800 to Rs. 900 per square meter.</a:t>
            </a:r>
            <a:endParaRPr sz="2000" b="0" i="0">
              <a:solidFill>
                <a:schemeClr val="tx1"/>
              </a:solidFill>
              <a:effectLst>
                <a:outerShdw blurRad="38100" dist="19050" dir="2700000" algn="tl" rotWithShape="0">
                  <a:schemeClr val="dk1">
                    <a:alpha val="40000"/>
                  </a:schemeClr>
                </a:outerShdw>
              </a:effectLst>
              <a:latin typeface="-apple-system"/>
              <a:ea typeface="-apple-system"/>
            </a:endParaRPr>
          </a:p>
          <a:p>
            <a:pPr marL="0" indent="0">
              <a:spcBef>
                <a:spcPct val="0"/>
              </a:spcBef>
              <a:spcAft>
                <a:spcPct val="0"/>
              </a:spcAft>
              <a:buFont typeface="Arial" panose="020B0604020202020204"/>
              <a:buChar char="•"/>
            </a:pPr>
            <a:r>
              <a:rPr sz="2000" b="0" i="0">
                <a:solidFill>
                  <a:schemeClr val="tx1"/>
                </a:solidFill>
                <a:effectLst>
                  <a:outerShdw blurRad="38100" dist="19050" dir="2700000" algn="tl" rotWithShape="0">
                    <a:schemeClr val="dk1">
                      <a:alpha val="40000"/>
                    </a:schemeClr>
                  </a:outerShdw>
                </a:effectLst>
                <a:latin typeface="-apple-system"/>
                <a:ea typeface="-apple-system"/>
              </a:rPr>
              <a:t>The cost can go up to Rs. 4000 per square meter for more advanced polyhouses.</a:t>
            </a:r>
            <a:endParaRPr sz="2000" b="0" i="0">
              <a:solidFill>
                <a:schemeClr val="tx1"/>
              </a:solidFill>
              <a:effectLst>
                <a:outerShdw blurRad="38100" dist="19050" dir="2700000" algn="tl" rotWithShape="0">
                  <a:schemeClr val="dk1">
                    <a:alpha val="40000"/>
                  </a:schemeClr>
                </a:outerShdw>
              </a:effectLst>
              <a:latin typeface="-apple-system"/>
              <a:ea typeface="-apple-system"/>
            </a:endParaRPr>
          </a:p>
          <a:p>
            <a:pPr marL="0" indent="0">
              <a:spcBef>
                <a:spcPct val="0"/>
              </a:spcBef>
              <a:spcAft>
                <a:spcPct val="0"/>
              </a:spcAft>
              <a:buFont typeface="Arial" panose="020B0604020202020204"/>
              <a:buChar char="•"/>
            </a:pPr>
            <a:r>
              <a:rPr sz="2000" b="0" i="0">
                <a:solidFill>
                  <a:schemeClr val="tx1"/>
                </a:solidFill>
                <a:effectLst>
                  <a:outerShdw blurRad="38100" dist="19050" dir="2700000" algn="tl" rotWithShape="0">
                    <a:schemeClr val="dk1">
                      <a:alpha val="40000"/>
                    </a:schemeClr>
                  </a:outerShdw>
                </a:effectLst>
                <a:latin typeface="-apple-system"/>
                <a:ea typeface="-apple-system"/>
              </a:rPr>
              <a:t>For a 1-acre land polyhouse with a measurement of 100×40 square meters, the total cost could be around 600,000 INR.</a:t>
            </a:r>
            <a:endParaRPr sz="2000" b="0" i="0">
              <a:solidFill>
                <a:schemeClr val="tx1"/>
              </a:solidFill>
              <a:effectLst>
                <a:outerShdw blurRad="38100" dist="19050" dir="2700000" algn="tl" rotWithShape="0">
                  <a:schemeClr val="dk1">
                    <a:alpha val="40000"/>
                  </a:schemeClr>
                </a:outerShdw>
              </a:effectLst>
              <a:latin typeface="-apple-system"/>
              <a:ea typeface="-apple-system"/>
            </a:endParaRPr>
          </a:p>
        </p:txBody>
      </p:sp>
      <p:pic>
        <p:nvPicPr>
          <p:cNvPr id="7" name="Picture 6"/>
          <p:cNvPicPr/>
          <p:nvPr/>
        </p:nvPicPr>
        <p:blipFill>
          <a:blip r:embed="rId1"/>
          <a:stretch>
            <a:fillRect/>
          </a:stretch>
        </p:blipFill>
        <p:spPr>
          <a:xfrm>
            <a:off x="302260" y="4210685"/>
            <a:ext cx="11226165" cy="2539365"/>
          </a:xfrm>
          <a:prstGeom prst="rect">
            <a:avLst/>
          </a:prstGeom>
        </p:spPr>
      </p:pic>
    </p:spTree>
    <p:custDataLst>
      <p:tags r:id="rId2"/>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54025" y="0"/>
            <a:ext cx="11294110" cy="6608445"/>
          </a:xfrm>
          <a:prstGeom prst="rect">
            <a:avLst/>
          </a:prstGeom>
          <a:noFill/>
        </p:spPr>
        <p:txBody>
          <a:bodyPr wrap="square" rtlCol="0" anchor="t">
            <a:noAutofit/>
          </a:bodyPr>
          <a:p>
            <a:pPr marL="0" indent="0" algn="ctr">
              <a:spcBef>
                <a:spcPct val="0"/>
              </a:spcBef>
              <a:spcAft>
                <a:spcPct val="0"/>
              </a:spcAft>
            </a:pPr>
            <a:r>
              <a:rPr sz="2000" b="1">
                <a:solidFill>
                  <a:srgbClr val="FFFFFF"/>
                </a:solidFill>
                <a:latin typeface="-apple-system"/>
                <a:ea typeface="-apple-system"/>
                <a:sym typeface="+mn-ea"/>
              </a:rPr>
              <a:t>Polyho</a:t>
            </a:r>
            <a:r>
              <a:rPr lang="en-US" sz="2000" b="1">
                <a:solidFill>
                  <a:schemeClr val="tx1"/>
                </a:solidFill>
                <a:effectLst>
                  <a:outerShdw blurRad="38100" dist="19050" dir="2700000" algn="tl" rotWithShape="0">
                    <a:schemeClr val="dk1">
                      <a:alpha val="40000"/>
                    </a:schemeClr>
                  </a:outerShdw>
                </a:effectLst>
                <a:latin typeface="-apple-system"/>
                <a:ea typeface="-apple-system"/>
                <a:sym typeface="+mn-ea"/>
              </a:rPr>
              <a:t>POLY HOUSE FARMING SUBSIDY </a:t>
            </a:r>
            <a:endParaRPr lang="en-US" sz="2000" b="1">
              <a:solidFill>
                <a:schemeClr val="tx1"/>
              </a:solidFill>
              <a:effectLst>
                <a:outerShdw blurRad="38100" dist="19050" dir="2700000" algn="tl" rotWithShape="0">
                  <a:schemeClr val="dk1">
                    <a:alpha val="40000"/>
                  </a:schemeClr>
                </a:outerShdw>
              </a:effectLst>
              <a:latin typeface="-apple-system"/>
              <a:ea typeface="-apple-system"/>
              <a:sym typeface="+mn-ea"/>
            </a:endParaRPr>
          </a:p>
          <a:p>
            <a:pPr marL="0" indent="0">
              <a:spcBef>
                <a:spcPct val="0"/>
              </a:spcBef>
              <a:spcAft>
                <a:spcPct val="0"/>
              </a:spcAft>
            </a:pPr>
            <a:endParaRPr sz="2000" b="1" i="0">
              <a:solidFill>
                <a:srgbClr val="FFFFFF"/>
              </a:solidFill>
              <a:latin typeface="-apple-system"/>
              <a:ea typeface="-apple-system"/>
            </a:endParaRPr>
          </a:p>
          <a:p>
            <a:pPr marL="0" indent="0">
              <a:spcBef>
                <a:spcPct val="0"/>
              </a:spcBef>
              <a:spcAft>
                <a:spcPct val="0"/>
              </a:spcAft>
            </a:pPr>
            <a:r>
              <a:rPr sz="2000">
                <a:solidFill>
                  <a:srgbClr val="3A4F66"/>
                </a:solidFill>
                <a:latin typeface="-apple-system"/>
                <a:ea typeface="-apple-system"/>
                <a:sym typeface="+mn-ea"/>
              </a:rPr>
              <a:t>The Government of India offers subsidies for polyhouse farming through the horticulture department. These subsidies can significantly reduce the initial investment required for a polyhouse.</a:t>
            </a:r>
            <a:endParaRPr sz="2000" b="0" i="0">
              <a:solidFill>
                <a:srgbClr val="3A4F66"/>
              </a:solidFill>
              <a:latin typeface="-apple-system"/>
              <a:ea typeface="-apple-system"/>
            </a:endParaRPr>
          </a:p>
          <a:p>
            <a:pPr marL="0" indent="0">
              <a:spcBef>
                <a:spcPct val="0"/>
              </a:spcBef>
              <a:spcAft>
                <a:spcPct val="0"/>
              </a:spcAft>
            </a:pPr>
            <a:r>
              <a:rPr sz="2000">
                <a:solidFill>
                  <a:srgbClr val="3A4F66"/>
                </a:solidFill>
                <a:latin typeface="-apple-system"/>
                <a:ea typeface="-apple-system"/>
                <a:sym typeface="+mn-ea"/>
              </a:rPr>
              <a:t>Farmers must meet certain eligibility criteria to qualify for the subsidy. These criteria may include having a minimum landholding size and using approved materials for the polyhouse.</a:t>
            </a:r>
            <a:endParaRPr sz="2000" b="0" i="0">
              <a:solidFill>
                <a:srgbClr val="3A4F66"/>
              </a:solidFill>
              <a:latin typeface="-apple-system"/>
              <a:ea typeface="-apple-system"/>
            </a:endParaRPr>
          </a:p>
          <a:p>
            <a:pPr marL="0" indent="0">
              <a:spcBef>
                <a:spcPct val="0"/>
              </a:spcBef>
              <a:spcAft>
                <a:spcPct val="0"/>
              </a:spcAft>
            </a:pPr>
            <a:r>
              <a:rPr sz="2000">
                <a:solidFill>
                  <a:srgbClr val="3A4F66"/>
                </a:solidFill>
                <a:latin typeface="-apple-system"/>
                <a:ea typeface="-apple-system"/>
                <a:sym typeface="+mn-ea"/>
              </a:rPr>
              <a:t>The Government of India offers a variety of subsidies to farmers who establish polyhouses. The subsidy amount can reach up to </a:t>
            </a:r>
            <a:r>
              <a:rPr sz="2000" b="1">
                <a:solidFill>
                  <a:srgbClr val="3A4F66"/>
                </a:solidFill>
                <a:latin typeface="-apple-system"/>
                <a:ea typeface="-apple-system"/>
                <a:sym typeface="+mn-ea"/>
              </a:rPr>
              <a:t>80% of the project cost</a:t>
            </a:r>
            <a:r>
              <a:rPr sz="2000">
                <a:solidFill>
                  <a:srgbClr val="3A4F66"/>
                </a:solidFill>
                <a:latin typeface="-apple-system"/>
                <a:ea typeface="-apple-system"/>
                <a:sym typeface="+mn-ea"/>
              </a:rPr>
              <a:t>. However, it’s important to note that the exact amount can vary from one state to another.</a:t>
            </a:r>
            <a:endParaRPr sz="2000" b="0" i="0">
              <a:solidFill>
                <a:srgbClr val="3A4F66"/>
              </a:solidFill>
              <a:latin typeface="-apple-system"/>
              <a:ea typeface="-apple-system"/>
            </a:endParaRPr>
          </a:p>
          <a:p>
            <a:pPr marL="0" indent="0">
              <a:spcBef>
                <a:spcPct val="0"/>
              </a:spcBef>
              <a:spcAft>
                <a:spcPct val="0"/>
              </a:spcAft>
              <a:buFont typeface="Arial" panose="020B0604020202020204"/>
              <a:buChar char="•"/>
            </a:pPr>
            <a:r>
              <a:rPr sz="2000">
                <a:solidFill>
                  <a:srgbClr val="3A4F66"/>
                </a:solidFill>
                <a:latin typeface="-apple-system"/>
                <a:ea typeface="-apple-system"/>
                <a:sym typeface="+mn-ea"/>
              </a:rPr>
              <a:t>The </a:t>
            </a:r>
            <a:r>
              <a:rPr sz="2000" b="1">
                <a:solidFill>
                  <a:srgbClr val="2872FA"/>
                </a:solidFill>
                <a:latin typeface="-apple-system"/>
                <a:ea typeface="-apple-system"/>
                <a:sym typeface="+mn-ea"/>
                <a:hlinkClick r:id="rId1"/>
              </a:rPr>
              <a:t>National Horticulture Board (NHB)</a:t>
            </a:r>
            <a:r>
              <a:rPr sz="2000">
                <a:solidFill>
                  <a:srgbClr val="2872FA"/>
                </a:solidFill>
                <a:latin typeface="-apple-system"/>
                <a:ea typeface="-apple-system"/>
                <a:sym typeface="+mn-ea"/>
                <a:hlinkClick r:id="rId1"/>
              </a:rPr>
              <a:t> </a:t>
            </a:r>
            <a:r>
              <a:rPr sz="2000">
                <a:solidFill>
                  <a:srgbClr val="3A4F66"/>
                </a:solidFill>
                <a:latin typeface="-apple-system"/>
                <a:ea typeface="-apple-system"/>
                <a:sym typeface="+mn-ea"/>
              </a:rPr>
              <a:t>is the regulatory body in India for greenhouse farming. The NHB provides a subsidy of </a:t>
            </a:r>
            <a:r>
              <a:rPr sz="2000" b="1">
                <a:solidFill>
                  <a:srgbClr val="3A4F66"/>
                </a:solidFill>
                <a:latin typeface="-apple-system"/>
                <a:ea typeface="-apple-system"/>
                <a:sym typeface="+mn-ea"/>
              </a:rPr>
              <a:t>50% on a project of 112 lakh maximum ceiling per beneficiary</a:t>
            </a:r>
            <a:r>
              <a:rPr sz="2000">
                <a:solidFill>
                  <a:srgbClr val="3A4F66"/>
                </a:solidFill>
                <a:latin typeface="-apple-system"/>
                <a:ea typeface="-apple-system"/>
                <a:sym typeface="+mn-ea"/>
              </a:rPr>
              <a:t>.</a:t>
            </a:r>
            <a:endParaRPr sz="2000" b="0" i="0">
              <a:solidFill>
                <a:srgbClr val="3A4F66"/>
              </a:solidFill>
              <a:latin typeface="-apple-system"/>
              <a:ea typeface="-apple-system"/>
            </a:endParaRPr>
          </a:p>
          <a:p>
            <a:pPr marL="0" indent="0">
              <a:spcBef>
                <a:spcPct val="0"/>
              </a:spcBef>
              <a:spcAft>
                <a:spcPct val="0"/>
              </a:spcAft>
              <a:buFont typeface="Arial" panose="020B0604020202020204"/>
              <a:buChar char="•"/>
            </a:pPr>
            <a:r>
              <a:rPr sz="2000">
                <a:solidFill>
                  <a:srgbClr val="3A4F66"/>
                </a:solidFill>
                <a:latin typeface="-apple-system"/>
                <a:ea typeface="-apple-system"/>
                <a:sym typeface="+mn-ea"/>
              </a:rPr>
              <a:t>The </a:t>
            </a:r>
            <a:r>
              <a:rPr sz="2000" b="1">
                <a:solidFill>
                  <a:srgbClr val="3A4F66"/>
                </a:solidFill>
                <a:latin typeface="-apple-system"/>
                <a:ea typeface="-apple-system"/>
                <a:sym typeface="+mn-ea"/>
              </a:rPr>
              <a:t>Sub-Mission on Agricultural Mechanization (SMAM)</a:t>
            </a:r>
            <a:r>
              <a:rPr sz="2000">
                <a:solidFill>
                  <a:srgbClr val="3A4F66"/>
                </a:solidFill>
                <a:latin typeface="-apple-system"/>
                <a:ea typeface="-apple-system"/>
                <a:sym typeface="+mn-ea"/>
              </a:rPr>
              <a:t> is another initiative that provides financial assistance to polyhouses. The subsidy amount</a:t>
            </a:r>
            <a:r>
              <a:rPr sz="2000">
                <a:solidFill>
                  <a:srgbClr val="2872FA"/>
                </a:solidFill>
                <a:latin typeface="-apple-system"/>
                <a:ea typeface="-apple-system"/>
                <a:sym typeface="+mn-ea"/>
                <a:hlinkClick r:id="rId2"/>
              </a:rPr>
              <a:t> under SMAM</a:t>
            </a:r>
            <a:r>
              <a:rPr sz="2000">
                <a:solidFill>
                  <a:srgbClr val="3A4F66"/>
                </a:solidFill>
                <a:latin typeface="-apple-system"/>
                <a:ea typeface="-apple-system"/>
                <a:sym typeface="+mn-ea"/>
              </a:rPr>
              <a:t> </a:t>
            </a:r>
            <a:r>
              <a:rPr sz="2000" b="1">
                <a:solidFill>
                  <a:srgbClr val="3A4F66"/>
                </a:solidFill>
                <a:latin typeface="-apple-system"/>
                <a:ea typeface="-apple-system"/>
                <a:sym typeface="+mn-ea"/>
              </a:rPr>
              <a:t>50% of cost (15% higher for hilly areas), Rs. 700/- to 825/- per sqm.</a:t>
            </a:r>
            <a:r>
              <a:rPr sz="2000">
                <a:solidFill>
                  <a:srgbClr val="3A4F66"/>
                </a:solidFill>
                <a:latin typeface="-apple-system"/>
                <a:ea typeface="-apple-system"/>
                <a:sym typeface="+mn-ea"/>
              </a:rPr>
              <a:t> for Protected  Cultivation  Green House, Fan &amp; Pad System (limited to 4000 sq m per beneiciary)</a:t>
            </a:r>
            <a:endParaRPr sz="2000" b="0" i="0">
              <a:solidFill>
                <a:srgbClr val="3A4F66"/>
              </a:solidFill>
              <a:latin typeface="-apple-system"/>
              <a:ea typeface="-apple-system"/>
            </a:endParaRPr>
          </a:p>
          <a:p>
            <a:pPr marL="0" indent="0">
              <a:spcBef>
                <a:spcPct val="0"/>
              </a:spcBef>
              <a:spcAft>
                <a:spcPct val="0"/>
              </a:spcAft>
              <a:buFont typeface="Arial" panose="020B0604020202020204"/>
              <a:buChar char="•"/>
            </a:pPr>
            <a:r>
              <a:rPr sz="2000" b="1">
                <a:solidFill>
                  <a:srgbClr val="3A4F66"/>
                </a:solidFill>
                <a:latin typeface="-apple-system"/>
                <a:ea typeface="-apple-system"/>
                <a:sym typeface="+mn-ea"/>
              </a:rPr>
              <a:t>Eligibility for Availing Subsidy:</a:t>
            </a:r>
            <a:r>
              <a:rPr sz="2000">
                <a:solidFill>
                  <a:srgbClr val="3A4F66"/>
                </a:solidFill>
                <a:latin typeface="-apple-system"/>
                <a:ea typeface="-apple-system"/>
                <a:sym typeface="+mn-ea"/>
              </a:rPr>
              <a:t> Polyhouses having an area above 2500 sqm are eligible for subsidy. In the case of the Northeast region, the minimum area is over 1000 sqm.</a:t>
            </a:r>
            <a:endParaRPr lang="en-US" sz="2000" kern="100" dirty="0">
              <a:solidFill>
                <a:srgbClr val="3A4F66"/>
              </a:solidFill>
              <a:effectLst/>
              <a:latin typeface="-apple-system"/>
              <a:ea typeface="-apple-system"/>
              <a:cs typeface="江城圆体 400W" panose="020B0500000000000000" pitchFamily="34" charset="-122"/>
              <a:sym typeface="+mn-ea"/>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en-US"/>
              <a:t>THANKS</a:t>
            </a:r>
            <a:endParaRPr lang="en-US"/>
          </a:p>
        </p:txBody>
      </p:sp>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048000" y="1872615"/>
            <a:ext cx="6096000" cy="276352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Honey Bee Farming  </a:t>
            </a:r>
            <a:endParaRPr lang="en-US" sz="2400" b="1" kern="2200" dirty="0">
              <a:solidFill>
                <a:srgbClr val="23313A"/>
              </a:solidFill>
              <a:latin typeface="Arial" panose="020B0604020202020204" pitchFamily="34" charset="0"/>
              <a:ea typeface="SimSun" panose="02010600030101010101" pitchFamily="2" charset="-122"/>
              <a:sym typeface="+mn-ea"/>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9730" y="475615"/>
            <a:ext cx="10814050" cy="5125720"/>
          </a:xfrm>
          <a:prstGeom prst="rect">
            <a:avLst/>
          </a:prstGeom>
        </p:spPr>
        <p:txBody>
          <a:bodyPr wrap="square">
            <a:spAutoFit/>
          </a:bodyPr>
          <a:p>
            <a:pPr algn="l" defTabSz="914400">
              <a:lnSpc>
                <a:spcPct val="140000"/>
              </a:lnSpc>
              <a:buClrTx/>
              <a:buSzTx/>
              <a:buNone/>
            </a:pPr>
            <a:r>
              <a:rPr lang="en-US" altLang="en-US" kern="100" dirty="0">
                <a:effectLst/>
                <a:latin typeface="+mn-ea"/>
                <a:cs typeface="江城圆体 400W" panose="020B0500000000000000" pitchFamily="34" charset="-122"/>
              </a:rPr>
              <a:t>Honey bee farming, commonly known as beekeeping, is the care and breeding of honey bee colonies for producing honey and other bee-related goods such as propolis, beeswax, and royal jelly. In India, honey bee farming has a long history and is essential to the country’s agriculture sector. India is known for its diverse range of honeybee species, and honey production in India mainly uses Apis cerana and Apis mellifera species.</a:t>
            </a:r>
            <a:endParaRPr lang="en-US" altLang="en-US" kern="100" dirty="0">
              <a:effectLst/>
              <a:latin typeface="+mn-ea"/>
              <a:cs typeface="江城圆体 400W" panose="020B0500000000000000" pitchFamily="34" charset="-122"/>
            </a:endParaRPr>
          </a:p>
          <a:p>
            <a:pPr algn="l" defTabSz="914400">
              <a:lnSpc>
                <a:spcPct val="140000"/>
              </a:lnSpc>
              <a:buClrTx/>
              <a:buSzTx/>
              <a:buNone/>
            </a:pPr>
            <a:r>
              <a:rPr lang="en-US" altLang="en-US" kern="100" dirty="0">
                <a:effectLst/>
                <a:latin typeface="+mn-ea"/>
                <a:cs typeface="江城圆体 400W" panose="020B0500000000000000" pitchFamily="34" charset="-122"/>
              </a:rPr>
              <a:t> </a:t>
            </a:r>
            <a:endParaRPr lang="en-US" altLang="en-US" kern="100" dirty="0">
              <a:effectLst/>
              <a:latin typeface="+mn-ea"/>
              <a:cs typeface="江城圆体 400W" panose="020B0500000000000000" pitchFamily="34" charset="-122"/>
            </a:endParaRPr>
          </a:p>
          <a:p>
            <a:pPr algn="l" defTabSz="914400">
              <a:lnSpc>
                <a:spcPct val="140000"/>
              </a:lnSpc>
              <a:buClrTx/>
              <a:buSzTx/>
              <a:buNone/>
            </a:pPr>
            <a:r>
              <a:rPr lang="en-US" altLang="en-US" kern="100" dirty="0">
                <a:effectLst/>
                <a:latin typeface="+mn-ea"/>
                <a:cs typeface="江城圆体 400W" panose="020B0500000000000000" pitchFamily="34" charset="-122"/>
              </a:rPr>
              <a:t> </a:t>
            </a:r>
            <a:endParaRPr lang="en-US" altLang="en-US" kern="100" dirty="0">
              <a:effectLst/>
              <a:latin typeface="+mn-ea"/>
              <a:cs typeface="江城圆体 400W" panose="020B0500000000000000" pitchFamily="34" charset="-122"/>
            </a:endParaRPr>
          </a:p>
          <a:p>
            <a:pPr algn="l" defTabSz="914400">
              <a:lnSpc>
                <a:spcPct val="140000"/>
              </a:lnSpc>
              <a:buClrTx/>
              <a:buSzTx/>
              <a:buNone/>
            </a:pPr>
            <a:r>
              <a:rPr lang="en-US" altLang="en-US" kern="100" dirty="0">
                <a:effectLst/>
                <a:latin typeface="+mn-ea"/>
                <a:cs typeface="江城圆体 400W" panose="020B0500000000000000" pitchFamily="34" charset="-122"/>
              </a:rPr>
              <a:t>India is the second-largest honey producer in the world after China and has many beekeepers, most of whom are small-scale farmers. The country has a wide range of climatic and geographical conditions, which support the growth of different    ora and fauna, thus providing a suitable environment for honeybee colonies. The honey produced in India is known for its high quality and unique taste, and it’s in high demand both</a:t>
            </a:r>
            <a:endParaRPr lang="en-US" altLang="en-US" kern="100" dirty="0">
              <a:effectLst/>
              <a:latin typeface="+mn-ea"/>
              <a:cs typeface="江城圆体 400W" panose="020B0500000000000000" pitchFamily="34" charset="-122"/>
            </a:endParaRPr>
          </a:p>
          <a:p>
            <a:pPr algn="l" defTabSz="914400">
              <a:lnSpc>
                <a:spcPct val="140000"/>
              </a:lnSpc>
              <a:buClrTx/>
              <a:buSzTx/>
              <a:buNone/>
            </a:pPr>
            <a:r>
              <a:rPr lang="en-US" altLang="en-US" kern="100" dirty="0">
                <a:effectLst/>
                <a:latin typeface="+mn-ea"/>
                <a:cs typeface="江城圆体 400W" panose="020B0500000000000000" pitchFamily="34" charset="-122"/>
              </a:rPr>
              <a:t>locally and internationally.</a:t>
            </a:r>
            <a:endParaRPr lang="en-US" altLang="en-US" kern="100" dirty="0">
              <a:effectLst/>
              <a:latin typeface="+mn-ea"/>
              <a:cs typeface="江城圆体 400W" panose="020B0500000000000000"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556000" y="-18928556"/>
            <a:ext cx="5080000" cy="219075"/>
          </a:xfrm>
          <a:prstGeom prst="rect">
            <a:avLst/>
          </a:prstGeom>
        </p:spPr>
        <p:txBody>
          <a:bodyPr>
            <a:spAutoFit/>
          </a:bodyPr>
          <a:p>
            <a:pPr defTabSz="266700">
              <a:lnSpc>
                <a:spcPts val="1000"/>
              </a:lnSpc>
              <a:spcBef>
                <a:spcPct val="0"/>
              </a:spcBef>
              <a:spcAft>
                <a:spcPct val="0"/>
              </a:spcAft>
            </a:pPr>
            <a:r>
              <a:rPr sz="1000">
                <a:solidFill>
                  <a:srgbClr val="000000"/>
                </a:solidFill>
                <a:latin typeface="Times New Roman" panose="02020603050405020304"/>
                <a:ea typeface="Times New Roman" panose="02020603050405020304"/>
              </a:rPr>
              <a:t> </a:t>
            </a:r>
            <a:endParaRPr sz="1000">
              <a:solidFill>
                <a:srgbClr val="000000"/>
              </a:solidFill>
              <a:latin typeface="Times New Roman" panose="02020603050405020304"/>
              <a:ea typeface="Times New Roman" panose="02020603050405020304"/>
            </a:endParaRPr>
          </a:p>
        </p:txBody>
      </p:sp>
      <p:pic>
        <p:nvPicPr>
          <p:cNvPr id="5" name="Picture 4"/>
          <p:cNvPicPr/>
          <p:nvPr/>
        </p:nvPicPr>
        <p:blipFill>
          <a:blip r:embed="rId1"/>
          <a:stretch>
            <a:fillRect/>
          </a:stretch>
        </p:blipFill>
        <p:spPr>
          <a:xfrm>
            <a:off x="3556000" y="-18709481"/>
            <a:ext cx="4366577" cy="251777"/>
          </a:xfrm>
          <a:prstGeom prst="rect">
            <a:avLst/>
          </a:prstGeom>
        </p:spPr>
      </p:pic>
      <p:sp>
        <p:nvSpPr>
          <p:cNvPr id="6" name="Text Box 5"/>
          <p:cNvSpPr txBox="1"/>
          <p:nvPr/>
        </p:nvSpPr>
        <p:spPr>
          <a:xfrm>
            <a:off x="3556000" y="-18457704"/>
            <a:ext cx="5080000" cy="6624320"/>
          </a:xfrm>
          <a:prstGeom prst="rect">
            <a:avLst/>
          </a:prstGeom>
        </p:spPr>
        <p:txBody>
          <a:bodyPr>
            <a:spAutoFit/>
          </a:bodyPr>
          <a:p>
            <a:endParaRPr sz="1000"/>
          </a:p>
          <a:p>
            <a:pPr marL="1035685" indent="0" defTabSz="266700">
              <a:lnSpc>
                <a:spcPct val="115000"/>
              </a:lnSpc>
              <a:spcAft>
                <a:spcPct val="0"/>
              </a:spcAft>
            </a:pPr>
            <a:r>
              <a:rPr sz="1000" b="1">
                <a:solidFill>
                  <a:srgbClr val="000000"/>
                </a:solidFill>
                <a:latin typeface="Times New Roman" panose="02020603050405020304"/>
                <a:ea typeface="Times New Roman" panose="02020603050405020304"/>
              </a:rPr>
              <a:t>Modern bee farming</a:t>
            </a:r>
            <a:endParaRPr sz="1000" b="1">
              <a:solidFill>
                <a:srgbClr val="000000"/>
              </a:solidFill>
              <a:latin typeface="Times New Roman" panose="02020603050405020304"/>
              <a:ea typeface="Times New Roman" panose="02020603050405020304"/>
            </a:endParaRPr>
          </a:p>
          <a:p>
            <a:pPr defTabSz="266700">
              <a:lnSpc>
                <a:spcPts val="500"/>
              </a:lnSpc>
              <a:spcBef>
                <a:spcPct val="0"/>
              </a:spcBef>
              <a:spcAft>
                <a:spcPct val="0"/>
              </a:spcAft>
            </a:pPr>
            <a:r>
              <a:rPr sz="1000">
                <a:solidFill>
                  <a:srgbClr val="000000"/>
                </a:solidFill>
                <a:latin typeface="Times New Roman" panose="02020603050405020304"/>
                <a:ea typeface="Times New Roman" panose="02020603050405020304"/>
              </a:rPr>
              <a:t> </a:t>
            </a:r>
            <a:endParaRPr sz="1000">
              <a:solidFill>
                <a:srgbClr val="000000"/>
              </a:solidFill>
              <a:latin typeface="Times New Roman" panose="02020603050405020304"/>
              <a:ea typeface="Times New Roman" panose="02020603050405020304"/>
            </a:endParaRPr>
          </a:p>
          <a:p>
            <a:pPr defTabSz="266700">
              <a:lnSpc>
                <a:spcPts val="1000"/>
              </a:lnSpc>
              <a:spcAft>
                <a:spcPct val="0"/>
              </a:spcAft>
            </a:pPr>
            <a:r>
              <a:rPr sz="1000">
                <a:solidFill>
                  <a:srgbClr val="000000"/>
                </a:solidFill>
                <a:latin typeface="Times New Roman" panose="02020603050405020304"/>
                <a:ea typeface="Times New Roman" panose="02020603050405020304"/>
              </a:rPr>
              <a:t> </a:t>
            </a:r>
            <a:endParaRPr sz="1000">
              <a:solidFill>
                <a:srgbClr val="000000"/>
              </a:solidFill>
              <a:latin typeface="Times New Roman" panose="02020603050405020304"/>
              <a:ea typeface="Times New Roman" panose="02020603050405020304"/>
            </a:endParaRPr>
          </a:p>
          <a:p>
            <a:pPr marL="930910" indent="0" defTabSz="266700">
              <a:lnSpc>
                <a:spcPct val="157000"/>
              </a:lnSpc>
              <a:spcAft>
                <a:spcPct val="0"/>
              </a:spcAft>
            </a:pPr>
            <a:r>
              <a:rPr sz="1000">
                <a:solidFill>
                  <a:srgbClr val="202024"/>
                </a:solidFill>
                <a:latin typeface="Times New Roman" panose="02020603050405020304"/>
                <a:ea typeface="Times New Roman" panose="02020603050405020304"/>
              </a:rPr>
              <a:t>Modern bee farming is a technique that has been developing for a long time and is popularly run by most new bee farmers. In this technique, bees are raised in modern arti  cial wood containers and are called modern beekeepers. Raising bees in a wooden</a:t>
            </a:r>
            <a:endParaRPr sz="1000">
              <a:solidFill>
                <a:srgbClr val="202024"/>
              </a:solidFill>
              <a:latin typeface="Times New Roman" panose="02020603050405020304"/>
              <a:ea typeface="Times New Roman" panose="02020603050405020304"/>
            </a:endParaRPr>
          </a:p>
          <a:p>
            <a:pPr marL="930910" indent="0" defTabSz="266700">
              <a:lnSpc>
                <a:spcPct val="161000"/>
              </a:lnSpc>
              <a:spcBef>
                <a:spcPct val="0"/>
              </a:spcBef>
              <a:spcAft>
                <a:spcPct val="0"/>
              </a:spcAft>
            </a:pPr>
            <a:r>
              <a:rPr sz="1000">
                <a:solidFill>
                  <a:srgbClr val="202024"/>
                </a:solidFill>
                <a:latin typeface="Times New Roman" panose="02020603050405020304"/>
                <a:ea typeface="Times New Roman" panose="02020603050405020304"/>
              </a:rPr>
              <a:t>box is bene cial as it does not harm the honey bee eggs, and honey can be quickly taken out from the box by the beekeeper. Proper care and a good relationship between the beekeeper and the bees are the main factors that affect honey production.</a:t>
            </a:r>
            <a:endParaRPr sz="1000">
              <a:solidFill>
                <a:srgbClr val="202024"/>
              </a:solidFill>
              <a:latin typeface="Times New Roman" panose="02020603050405020304"/>
              <a:ea typeface="Times New Roman" panose="02020603050405020304"/>
            </a:endParaRPr>
          </a:p>
          <a:p>
            <a:pPr defTabSz="266700">
              <a:lnSpc>
                <a:spcPts val="1400"/>
              </a:lnSpc>
              <a:spcBef>
                <a:spcPct val="0"/>
              </a:spcBef>
              <a:spcAft>
                <a:spcPct val="0"/>
              </a:spcAft>
            </a:pPr>
            <a:r>
              <a:rPr sz="1000">
                <a:solidFill>
                  <a:srgbClr val="000000"/>
                </a:solidFill>
                <a:latin typeface="Times New Roman" panose="02020603050405020304"/>
                <a:ea typeface="Times New Roman" panose="02020603050405020304"/>
              </a:rPr>
              <a:t> </a:t>
            </a:r>
            <a:endParaRPr sz="1000">
              <a:solidFill>
                <a:srgbClr val="000000"/>
              </a:solidFill>
              <a:latin typeface="Times New Roman" panose="02020603050405020304"/>
              <a:ea typeface="Times New Roman" panose="02020603050405020304"/>
            </a:endParaRPr>
          </a:p>
          <a:p>
            <a:pPr marL="930910" indent="0" defTabSz="266700">
              <a:lnSpc>
                <a:spcPct val="159000"/>
              </a:lnSpc>
              <a:spcAft>
                <a:spcPct val="0"/>
              </a:spcAft>
            </a:pPr>
            <a:r>
              <a:rPr sz="1000">
                <a:solidFill>
                  <a:srgbClr val="202024"/>
                </a:solidFill>
                <a:latin typeface="Times New Roman" panose="02020603050405020304"/>
                <a:ea typeface="Times New Roman" panose="02020603050405020304"/>
              </a:rPr>
              <a:t>One can easily earn a high amount of pro  t with low investment. Top bar hive method This method of bee farming is highly adopted by people because of its advantages. The top bar hive is light in weight, easy to harvest honey, and bees experience low stress while creating honey. This method has been used as a traditional method by countries like Greece and Vietnam for a long time. It is common in Africa for honey collection. However,</a:t>
            </a:r>
            <a:endParaRPr sz="1000">
              <a:solidFill>
                <a:srgbClr val="202024"/>
              </a:solidFill>
              <a:latin typeface="Times New Roman" panose="02020603050405020304"/>
              <a:ea typeface="Times New Roman" panose="02020603050405020304"/>
            </a:endParaRPr>
          </a:p>
          <a:p>
            <a:pPr defTabSz="266700">
              <a:lnSpc>
                <a:spcPts val="900"/>
              </a:lnSpc>
              <a:spcBef>
                <a:spcPct val="0"/>
              </a:spcBef>
              <a:spcAft>
                <a:spcPct val="0"/>
              </a:spcAft>
            </a:pPr>
            <a:r>
              <a:rPr sz="1000">
                <a:solidFill>
                  <a:srgbClr val="000000"/>
                </a:solidFill>
                <a:latin typeface="Times New Roman" panose="02020603050405020304"/>
                <a:ea typeface="Times New Roman" panose="02020603050405020304"/>
              </a:rPr>
              <a:t> </a:t>
            </a:r>
            <a:endParaRPr sz="1000">
              <a:solidFill>
                <a:srgbClr val="000000"/>
              </a:solidFill>
              <a:latin typeface="Times New Roman" panose="02020603050405020304"/>
              <a:ea typeface="Times New Roman" panose="02020603050405020304"/>
            </a:endParaRPr>
          </a:p>
          <a:p>
            <a:pPr marL="930910" indent="0" defTabSz="266700">
              <a:lnSpc>
                <a:spcPct val="157000"/>
              </a:lnSpc>
              <a:spcBef>
                <a:spcPts val="300"/>
              </a:spcBef>
              <a:spcAft>
                <a:spcPct val="0"/>
              </a:spcAft>
            </a:pPr>
            <a:r>
              <a:rPr sz="1000">
                <a:solidFill>
                  <a:srgbClr val="202024"/>
                </a:solidFill>
                <a:latin typeface="Times New Roman" panose="02020603050405020304"/>
                <a:ea typeface="Times New Roman" panose="02020603050405020304"/>
              </a:rPr>
              <a:t>the comb cannot be reused after one-time honey extraction, which results in less honey production and affects the pro t.</a:t>
            </a:r>
            <a:endParaRPr sz="1000">
              <a:solidFill>
                <a:srgbClr val="202024"/>
              </a:solidFill>
              <a:latin typeface="Times New Roman" panose="02020603050405020304"/>
              <a:ea typeface="Times New Roman" panose="02020603050405020304"/>
            </a:endParaRPr>
          </a:p>
          <a:p>
            <a:pPr defTabSz="266700">
              <a:lnSpc>
                <a:spcPts val="550"/>
              </a:lnSpc>
              <a:spcBef>
                <a:spcPct val="0"/>
              </a:spcBef>
              <a:spcAft>
                <a:spcPct val="0"/>
              </a:spcAft>
            </a:pPr>
            <a:r>
              <a:rPr sz="1000">
                <a:solidFill>
                  <a:srgbClr val="000000"/>
                </a:solidFill>
                <a:latin typeface="Times New Roman" panose="02020603050405020304"/>
                <a:ea typeface="Times New Roman" panose="02020603050405020304"/>
              </a:rPr>
              <a:t> </a:t>
            </a:r>
            <a:endParaRPr sz="1000">
              <a:solidFill>
                <a:srgbClr val="000000"/>
              </a:solidFill>
              <a:latin typeface="Times New Roman" panose="02020603050405020304"/>
              <a:ea typeface="Times New Roman" panose="02020603050405020304"/>
            </a:endParaRPr>
          </a:p>
        </p:txBody>
      </p:sp>
      <p:sp>
        <p:nvSpPr>
          <p:cNvPr id="13" name="Text Box 12"/>
          <p:cNvSpPr txBox="1"/>
          <p:nvPr/>
        </p:nvSpPr>
        <p:spPr>
          <a:xfrm>
            <a:off x="182880" y="183515"/>
            <a:ext cx="11826240" cy="6675120"/>
          </a:xfrm>
          <a:prstGeom prst="rect">
            <a:avLst/>
          </a:prstGeom>
          <a:noFill/>
        </p:spPr>
        <p:txBody>
          <a:bodyPr wrap="square" rtlCol="0" anchor="t">
            <a:spAutoFit/>
          </a:bodyPr>
          <a:p>
            <a:pPr algn="l">
              <a:lnSpc>
                <a:spcPct val="140000"/>
              </a:lnSpc>
            </a:pPr>
            <a:r>
              <a:rPr lang="en-US" altLang="en-US" b="1" kern="100" dirty="0">
                <a:effectLst/>
                <a:latin typeface="+mn-ea"/>
                <a:cs typeface="江城圆体 400W" panose="020B0500000000000000" pitchFamily="34" charset="-122"/>
              </a:rPr>
              <a:t>Modern bee farming</a:t>
            </a:r>
            <a:endParaRPr lang="en-US" altLang="en-US" kern="100" dirty="0">
              <a:effectLst/>
              <a:latin typeface="+mn-ea"/>
              <a:cs typeface="江城圆体 400W" panose="020B0500000000000000" pitchFamily="34" charset="-122"/>
            </a:endParaRPr>
          </a:p>
          <a:p>
            <a:pPr algn="l">
              <a:lnSpc>
                <a:spcPct val="140000"/>
              </a:lnSpc>
            </a:pP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Modern bee farming is a technique that has been developing for a long time and is popularly run by most new bee farmers. In this technique, bees are raised in modern arti  cial wood containers and are called modern beekeepers. Raising bees in a wooden box is bene cial as it does not harm the honey bee eggs, and honey can be quickly taken out from the box by the beekeeper. Proper care and a good relationship between the beekeeper and the bees are the main factors that affect honey production.</a:t>
            </a:r>
            <a:endParaRPr lang="en-US" altLang="en-US" kern="100" dirty="0">
              <a:effectLst/>
              <a:latin typeface="+mn-ea"/>
              <a:cs typeface="江城圆体 400W" panose="020B0500000000000000" pitchFamily="34" charset="-122"/>
            </a:endParaRPr>
          </a:p>
          <a:p>
            <a:pPr algn="l">
              <a:lnSpc>
                <a:spcPct val="140000"/>
              </a:lnSpc>
            </a:pP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One can easily earn a high amount of profit with low investment. Top bar hive method This method of bee farming is highly adopted by people because of its advantages. The top bar hive is light in weight, easy to harvest honey, and bees experience low stress while creating honey. This method has been used as a traditional method by countries like Greece and Vietnam for a long time. It is common in Africa for honey collection. However,</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the comb cannot be reused after one-time honey extraction, which results in less honey production and affects the profit.</a:t>
            </a:r>
            <a:endParaRPr lang="en-US" altLang="en-US" kern="100" dirty="0">
              <a:effectLst/>
              <a:latin typeface="+mn-ea"/>
              <a:cs typeface="江城圆体 400W" panose="020B0500000000000000" pitchFamily="34" charset="-122"/>
            </a:endParaRPr>
          </a:p>
          <a:p>
            <a:pPr algn="l">
              <a:lnSpc>
                <a:spcPct val="140000"/>
              </a:lnSpc>
            </a:pPr>
            <a:endParaRPr lang="en-US" kern="100" dirty="0">
              <a:effectLst/>
              <a:latin typeface="+mn-ea"/>
              <a:cs typeface="江城圆体 400W" panose="020B0500000000000000" pitchFamily="34"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186055" y="57150"/>
            <a:ext cx="11600815" cy="14003020"/>
          </a:xfrm>
          <a:prstGeom prst="rect">
            <a:avLst/>
          </a:prstGeom>
          <a:noFill/>
        </p:spPr>
        <p:txBody>
          <a:bodyPr wrap="square" rtlCol="0" anchor="t">
            <a:noAutofit/>
          </a:bodyPr>
          <a:p>
            <a:pPr algn="l">
              <a:lnSpc>
                <a:spcPct val="140000"/>
              </a:lnSpc>
            </a:pPr>
            <a:r>
              <a:rPr lang="en-US" altLang="en-US" sz="1600" kern="100" dirty="0">
                <a:effectLst/>
                <a:latin typeface="+mn-ea"/>
                <a:cs typeface="江城圆体 400W" panose="020B0500000000000000" pitchFamily="34" charset="-122"/>
              </a:rPr>
              <a:t>Importance and bene  ts of Honey Bee farming</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Beekeeping provides important products such as honey and beeswax. Also, it plays a vital role in pollination, which increases crop yields. Additionally, recent studies have shown that bee venom has potential uses in the medical industry, speci  cally in the  ght against HIV/AIDS. Overall, beekeeping is essential in the food and agricultural industries and the medical and cosmetic industries.</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 Economic bene  ts: Honey bee farming provides a source of income by selling honey, beeswax, and other bee-related products.</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 Pollination: Honey bees are essential pollinators for many crops, including fruits, vegetables, and nuts. It can increase crop yields and improve food security.</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 Environmental bene  ts: Honeybees are crucial in maintaining biodiversity and preserving natural habitats. They also help to pollinate wild plants, which provide food for other wildlife.</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 Health bene  ts: Honey is a natural and nutritious sweetener and has been shown to have antimicrobial and anti-in  ammatory properties. Bee venom has also been found to have medicinal properties.</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5. Educational and research opportunities: Beekeeping can be a valuable educational tool for children and adults, providing opportunities for research on bees and the environment.</a:t>
            </a:r>
            <a:endParaRPr lang="en-US" altLang="en-US" sz="1600" kern="100" dirty="0">
              <a:effectLst/>
              <a:latin typeface="+mn-ea"/>
              <a:cs typeface="江城圆体 400W" panose="020B0500000000000000" pitchFamily="34" charset="-122"/>
            </a:endParaRPr>
          </a:p>
          <a:p>
            <a:pPr algn="l">
              <a:lnSpc>
                <a:spcPct val="140000"/>
              </a:lnSpc>
            </a:pPr>
            <a:r>
              <a:rPr lang="en-US" altLang="en-US" sz="1600" kern="100" dirty="0">
                <a:effectLst/>
                <a:latin typeface="+mn-ea"/>
                <a:cs typeface="江城圆体 400W" panose="020B0500000000000000" pitchFamily="34" charset="-122"/>
              </a:rPr>
              <a:t>6. A way to protect bees: Honey bee farming is a way to protect and preserve the honey bee </a:t>
            </a:r>
            <a:r>
              <a:rPr lang="en-US" altLang="en-US" kern="100" dirty="0">
                <a:effectLst/>
                <a:latin typeface="+mn-ea"/>
                <a:cs typeface="江城圆体 400W" panose="020B0500000000000000" pitchFamily="34" charset="-122"/>
              </a:rPr>
              <a:t>population, which has been declining in recent years due to factors such as habitat loss and pesticide use.</a:t>
            </a:r>
            <a:endParaRPr lang="en-US" kern="100" dirty="0">
              <a:effectLst/>
              <a:latin typeface="+mn-ea"/>
              <a:cs typeface="江城圆体 400W" panose="020B0500000000000000" pitchFamily="3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69875" y="0"/>
            <a:ext cx="11536680" cy="7416165"/>
          </a:xfrm>
          <a:prstGeom prst="rect">
            <a:avLst/>
          </a:prstGeom>
          <a:noFill/>
        </p:spPr>
        <p:txBody>
          <a:bodyPr wrap="square" rtlCol="0" anchor="t">
            <a:spAutoFit/>
          </a:bodyPr>
          <a:p>
            <a:pPr algn="l">
              <a:lnSpc>
                <a:spcPct val="140000"/>
              </a:lnSpc>
            </a:pPr>
            <a:r>
              <a:rPr lang="en-US" altLang="en-US" sz="2000" kern="100" dirty="0">
                <a:effectLst/>
                <a:latin typeface="+mn-ea"/>
                <a:cs typeface="江城圆体 400W" panose="020B0500000000000000" pitchFamily="34" charset="-122"/>
              </a:rPr>
              <a:t>Business plan</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 Research and Planning: Before starting the business, it is important to conduct thorough research on the bee species available in the region, the market demand for honey, and the costs involved in setting up and maintaining a bee farm.</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 Location: A suitable location for the bee farm should be selected, considering factors such as the availability of   oral diversity, water sources, and the proximity to the market.</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 Bee Colonies: Purchase or rent bee colonies from local beekeepers or breed them in- house.</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 Equipment: Acquire essential equipment such as hives, honey extractors, bee venom collectors, smokers, and other tools required for beekeeping.</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5. Maintenance and Care: Proper care and maintenance of bee colonies are essential for producing high-quality honey. It includes regular inspections of the hives, providing adequate food and water, and controlling pests and diseases.</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6. Marketing and Sales: Identify potential buyers and markets for the honey produced. It can include local markets, supermarkets, and online platforms.</a:t>
            </a:r>
            <a:endParaRPr lang="en-US" altLang="en-US" sz="2000" kern="100" dirty="0">
              <a:effectLst/>
              <a:latin typeface="+mn-ea"/>
              <a:cs typeface="江城圆体 400W" panose="020B0500000000000000" pitchFamily="34" charset="-122"/>
            </a:endParaRPr>
          </a:p>
          <a:p>
            <a:pPr algn="l">
              <a:lnSpc>
                <a:spcPct val="140000"/>
              </a:lnSpc>
            </a:pPr>
            <a:endParaRPr lang="en-US" sz="2000" kern="100" dirty="0">
              <a:effectLst/>
              <a:latin typeface="+mn-ea"/>
              <a:cs typeface="江城圆体 400W" panose="020B0500000000000000" pitchFamily="3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7854950" y="3004820"/>
            <a:ext cx="4064000" cy="914400"/>
          </a:xfrm>
          <a:prstGeom prst="rect">
            <a:avLst/>
          </a:prstGeom>
          <a:noFill/>
        </p:spPr>
        <p:txBody>
          <a:bodyPr wrap="square" rtlCol="0">
            <a:normAutofit/>
          </a:bodyPr>
          <a:p>
            <a:pPr algn="l">
              <a:lnSpc>
                <a:spcPct val="140000"/>
              </a:lnSpc>
            </a:pPr>
            <a:endParaRPr lang="en-US" sz="2400" kern="100" dirty="0">
              <a:effectLst/>
              <a:latin typeface="+mn-ea"/>
              <a:cs typeface="江城圆体 400W" panose="020B0500000000000000" pitchFamily="34" charset="-122"/>
            </a:endParaRPr>
          </a:p>
        </p:txBody>
      </p:sp>
      <p:sp>
        <p:nvSpPr>
          <p:cNvPr id="7" name="Text Box 6"/>
          <p:cNvSpPr txBox="1"/>
          <p:nvPr/>
        </p:nvSpPr>
        <p:spPr>
          <a:xfrm>
            <a:off x="461010" y="247650"/>
            <a:ext cx="11457940" cy="7837170"/>
          </a:xfrm>
          <a:prstGeom prst="rect">
            <a:avLst/>
          </a:prstGeom>
          <a:noFill/>
        </p:spPr>
        <p:txBody>
          <a:bodyPr wrap="square" rtlCol="0" anchor="t">
            <a:spAutoFit/>
          </a:bodyPr>
          <a:p>
            <a:pPr algn="l">
              <a:lnSpc>
                <a:spcPct val="140000"/>
              </a:lnSpc>
            </a:pPr>
            <a:r>
              <a:rPr lang="en-US" altLang="en-US" kern="100" dirty="0">
                <a:effectLst/>
                <a:latin typeface="+mn-ea"/>
                <a:cs typeface="江城圆体 400W" panose="020B0500000000000000" pitchFamily="34" charset="-122"/>
              </a:rPr>
              <a:t>Project cost</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Bee colonies: The cost of purchasing bee colonies can vary depending on the type of bees and the number of colonies needed. On average, a bee colony can cost between Rs. 5,000 and Rs. 20,000.</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Beekeeping equipment: Equipment such as bee hives, protective gear, honey extractors, and other tools will be needed for the beekeeping process. The cost of these items can vary depending on the quality and brand, but on average, the equipment</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can cost around Rs. 50,000 to Rs. 1,00,000.</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Land and infrastructure: The cost of land and infrastructure will depend on the location of the farm and the size of the land required. The land cost can range from Rs.</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1,00,000 to Rs. 5,00,000.</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 Labor costs: The labor cost will depend on the number of workers required to manage the bee farm and the hourly wages paid to them. On average, labor costs can range from Rs. 20,000 to Rs. 1,00,000.</a:t>
            </a: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5. Marketing and advertising costs: The cost of marketing and advertising will depend on the marketing strategy used and the budget allocated for it. On average, marketing and advertising </a:t>
            </a:r>
            <a:r>
              <a:rPr lang="en-US" altLang="en-US" sz="1600" kern="100" dirty="0">
                <a:effectLst/>
                <a:latin typeface="+mn-ea"/>
                <a:cs typeface="江城圆体 400W" panose="020B0500000000000000" pitchFamily="34" charset="-122"/>
              </a:rPr>
              <a:t>costs </a:t>
            </a:r>
            <a:r>
              <a:rPr lang="en-US" altLang="en-US" kern="100" dirty="0">
                <a:effectLst/>
                <a:latin typeface="+mn-ea"/>
                <a:cs typeface="江城圆体 400W" panose="020B0500000000000000" pitchFamily="34" charset="-122"/>
              </a:rPr>
              <a:t>can range from Rs. 10,000 to Rs. 50,000.</a:t>
            </a:r>
            <a:endParaRPr lang="en-US" altLang="en-US" kern="100" dirty="0">
              <a:effectLst/>
              <a:latin typeface="+mn-ea"/>
              <a:cs typeface="江城圆体 400W" panose="020B0500000000000000" pitchFamily="34" charset="-122"/>
            </a:endParaRPr>
          </a:p>
          <a:p>
            <a:pPr algn="l">
              <a:lnSpc>
                <a:spcPct val="140000"/>
              </a:lnSpc>
            </a:pPr>
            <a:endParaRPr lang="en-US" altLang="en-US" kern="100" dirty="0">
              <a:effectLst/>
              <a:latin typeface="+mn-ea"/>
              <a:cs typeface="江城圆体 400W" panose="020B0500000000000000" pitchFamily="34" charset="-122"/>
            </a:endParaRPr>
          </a:p>
          <a:p>
            <a:pPr algn="l">
              <a:lnSpc>
                <a:spcPct val="140000"/>
              </a:lnSpc>
            </a:pPr>
            <a:r>
              <a:rPr lang="en-US" altLang="en-US" kern="100" dirty="0">
                <a:effectLst/>
                <a:latin typeface="+mn-ea"/>
                <a:cs typeface="江城圆体 400W" panose="020B0500000000000000" pitchFamily="34" charset="-122"/>
              </a:rPr>
              <a:t>The total project cost for a medium-sized honey bee farming enterprise in India can range from Rs. 2,00,000 to Rs. 7,00,000.</a:t>
            </a:r>
            <a:endParaRPr lang="en-US" kern="100" dirty="0">
              <a:effectLst/>
              <a:latin typeface="+mn-ea"/>
              <a:cs typeface="江城圆体 400W" panose="020B0500000000000000"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Text Box 26"/>
          <p:cNvSpPr txBox="1"/>
          <p:nvPr/>
        </p:nvSpPr>
        <p:spPr>
          <a:xfrm>
            <a:off x="318770" y="281940"/>
            <a:ext cx="11668760" cy="6123940"/>
          </a:xfrm>
          <a:prstGeom prst="rect">
            <a:avLst/>
          </a:prstGeom>
          <a:noFill/>
        </p:spPr>
        <p:txBody>
          <a:bodyPr wrap="square" rtlCol="0" anchor="t">
            <a:spAutoFit/>
          </a:bodyPr>
          <a:p>
            <a:pPr algn="l">
              <a:lnSpc>
                <a:spcPct val="140000"/>
              </a:lnSpc>
            </a:pPr>
            <a:r>
              <a:rPr lang="en-US" altLang="en-US" sz="2000" kern="100" dirty="0">
                <a:effectLst/>
                <a:latin typeface="+mn-ea"/>
                <a:cs typeface="江城圆体 400W" panose="020B0500000000000000" pitchFamily="34" charset="-122"/>
              </a:rPr>
              <a:t>Investment</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Box of 100 Honey Bees</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Cost of each box is Rs. 3,500</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Total = 3,500 Rs multiplied by 100 boxes is Rs. 3,50,000</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Miscellaneous expenses = Rs. 1.750,000 (including worker wages, traveling costs, etc.).</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Total investment: Rs. 5,25,000</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Income</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Assuming most general conditions, 40-50 kg of honey is produced per box in a year.</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Total yield: 40 Kg per box x 100 Box = 4000 Kg Honey</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Honey rate: 350 per Kg</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Total income: Rs. 50 x 4,000 kg = Rs. 14,00,000 (14 lakh rupees approximately)</a:t>
            </a:r>
            <a:endParaRPr lang="en-US" altLang="en-US" sz="2000" kern="100" dirty="0">
              <a:effectLst/>
              <a:latin typeface="+mn-ea"/>
              <a:cs typeface="江城圆体 400W" panose="020B0500000000000000" pitchFamily="34" charset="-122"/>
            </a:endParaRPr>
          </a:p>
          <a:p>
            <a:pPr algn="l">
              <a:lnSpc>
                <a:spcPct val="140000"/>
              </a:lnSpc>
            </a:pPr>
            <a:r>
              <a:rPr lang="en-US" altLang="en-US" sz="2000" kern="100" dirty="0">
                <a:effectLst/>
                <a:latin typeface="+mn-ea"/>
                <a:cs typeface="江城圆体 400W" panose="020B0500000000000000" pitchFamily="34" charset="-122"/>
              </a:rPr>
              <a:t>Net Pro   t: 14,00,000 – 5,25,000 = 8,75,000. Per Month you can earn up to Rs. 70,000.</a:t>
            </a:r>
            <a:endParaRPr lang="en-US" altLang="en-US" sz="2000" kern="100" dirty="0">
              <a:effectLst/>
              <a:latin typeface="+mn-ea"/>
              <a:cs typeface="江城圆体 400W" panose="020B0500000000000000" pitchFamily="34" charset="-122"/>
            </a:endParaRPr>
          </a:p>
          <a:p>
            <a:pPr algn="l">
              <a:lnSpc>
                <a:spcPct val="140000"/>
              </a:lnSpc>
            </a:pPr>
            <a:endParaRPr lang="en-US" sz="2000" kern="100" dirty="0">
              <a:effectLst/>
              <a:latin typeface="+mn-ea"/>
              <a:cs typeface="江城圆体 400W" panose="020B05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49085" y="808355"/>
            <a:ext cx="5313680" cy="640715"/>
          </a:xfrm>
        </p:spPr>
        <p:txBody>
          <a:bodyPr>
            <a:normAutofit fontScale="90000"/>
          </a:bodyPr>
          <a:p>
            <a:r>
              <a:rPr lang="en-US"/>
              <a:t>FACTS BASED ON NUTRITIONAL SURVEY </a:t>
            </a:r>
            <a:endParaRPr lang="en-US"/>
          </a:p>
        </p:txBody>
      </p:sp>
      <p:sp>
        <p:nvSpPr>
          <p:cNvPr id="4" name="Text Box 3"/>
          <p:cNvSpPr txBox="1"/>
          <p:nvPr/>
        </p:nvSpPr>
        <p:spPr>
          <a:xfrm>
            <a:off x="0" y="444500"/>
            <a:ext cx="6097905" cy="2457450"/>
          </a:xfrm>
          <a:prstGeom prst="rect">
            <a:avLst/>
          </a:prstGeom>
        </p:spPr>
        <p:txBody>
          <a:bodyPr wrap="square">
            <a:spAutoFit/>
          </a:bodyPr>
          <a:p>
            <a:pPr marL="289560" indent="0" algn="just" defTabSz="266700">
              <a:lnSpc>
                <a:spcPct val="115000"/>
              </a:lnSpc>
              <a:spcBef>
                <a:spcPct val="0"/>
              </a:spcBef>
              <a:spcAft>
                <a:spcPct val="0"/>
              </a:spcAft>
            </a:pPr>
            <a:r>
              <a:rPr lang="en-US" altLang="zh-CN" sz="1335">
                <a:solidFill>
                  <a:srgbClr val="0E0E0E"/>
                </a:solidFill>
                <a:latin typeface="Times New Roman" panose="02020603050405020304"/>
                <a:ea typeface="Times New Roman" panose="02020603050405020304"/>
              </a:rPr>
              <a:t>Micronutrients required in small amounts, are essential for proper growth and development of the human body. Micronutrient deficiencies also referred to as 'Hidden Hunger' affects the health, learning ability as well as productivity owing to high rates of illness and disability contributing to vicious cycle of malnutrition</a:t>
            </a:r>
            <a:r>
              <a:rPr lang="en-US" altLang="zh-CN" sz="1335">
                <a:solidFill>
                  <a:srgbClr val="3D3D3D"/>
                </a:solidFill>
                <a:latin typeface="Times New Roman" panose="02020603050405020304"/>
                <a:ea typeface="Times New Roman" panose="02020603050405020304"/>
              </a:rPr>
              <a:t>, </a:t>
            </a:r>
            <a:r>
              <a:rPr lang="en-US" altLang="zh-CN" sz="1335">
                <a:solidFill>
                  <a:srgbClr val="0E0E0E"/>
                </a:solidFill>
                <a:latin typeface="Times New Roman" panose="02020603050405020304"/>
                <a:ea typeface="Times New Roman" panose="02020603050405020304"/>
              </a:rPr>
              <a:t>underdevelopment and poverty. It is estimated that around two billion people in the world are deficient in one or more micronutrients. Micronutrient deficiencies (such as iodine, iron and vitamin A deficiency) not only affect the health but are also projected to cost around 0.8-2.5 per cent of the gross domestic </a:t>
            </a:r>
            <a:r>
              <a:rPr lang="en-US" altLang="zh-CN" sz="1335">
                <a:solidFill>
                  <a:srgbClr val="0C0C0C"/>
                </a:solidFill>
                <a:latin typeface="Times New Roman" panose="02020603050405020304"/>
                <a:ea typeface="Times New Roman" panose="02020603050405020304"/>
              </a:rPr>
              <a:t>product. In India, around 0.5 per cent of total deaths in 2016 were contributed by nutritional deficiencies.</a:t>
            </a:r>
            <a:endParaRPr lang="en-US" altLang="zh-CN" sz="1335">
              <a:solidFill>
                <a:srgbClr val="0C0C0C"/>
              </a:solidFill>
              <a:latin typeface="Times New Roman" panose="02020603050405020304"/>
              <a:ea typeface="Times New Roman" panose="02020603050405020304"/>
            </a:endParaRPr>
          </a:p>
        </p:txBody>
      </p:sp>
      <p:sp>
        <p:nvSpPr>
          <p:cNvPr id="5" name="Text Box 4"/>
          <p:cNvSpPr txBox="1"/>
          <p:nvPr/>
        </p:nvSpPr>
        <p:spPr>
          <a:xfrm>
            <a:off x="63500" y="2857500"/>
            <a:ext cx="6034405" cy="3727450"/>
          </a:xfrm>
          <a:prstGeom prst="rect">
            <a:avLst/>
          </a:prstGeom>
        </p:spPr>
        <p:txBody>
          <a:bodyPr wrap="square">
            <a:noAutofit/>
          </a:bodyPr>
          <a:p>
            <a:pPr marL="289560" indent="-2540" algn="just" defTabSz="266700">
              <a:lnSpc>
                <a:spcPct val="115000"/>
              </a:lnSpc>
              <a:spcBef>
                <a:spcPts val="300"/>
              </a:spcBef>
              <a:spcAft>
                <a:spcPct val="0"/>
              </a:spcAft>
            </a:pPr>
            <a:r>
              <a:rPr lang="en-US" altLang="zh-CN" sz="1500">
                <a:solidFill>
                  <a:srgbClr val="232323"/>
                </a:solidFill>
                <a:latin typeface="Times New Roman" panose="02020603050405020304"/>
                <a:ea typeface="Times New Roman" panose="02020603050405020304"/>
              </a:rPr>
              <a:t>The participant'</a:t>
            </a:r>
            <a:r>
              <a:rPr lang="en-US" altLang="zh-CN" sz="1500">
                <a:solidFill>
                  <a:srgbClr val="3D3642"/>
                </a:solidFill>
                <a:latin typeface="Times New Roman" panose="02020603050405020304"/>
                <a:ea typeface="Times New Roman" panose="02020603050405020304"/>
              </a:rPr>
              <a:t>s </a:t>
            </a:r>
            <a:r>
              <a:rPr lang="en-US" altLang="zh-CN" sz="1500">
                <a:solidFill>
                  <a:srgbClr val="232323"/>
                </a:solidFill>
                <a:latin typeface="Times New Roman" panose="02020603050405020304"/>
                <a:ea typeface="Times New Roman" panose="02020603050405020304"/>
              </a:rPr>
              <a:t>w</a:t>
            </a:r>
            <a:r>
              <a:rPr lang="en-US" altLang="zh-CN" sz="1500">
                <a:solidFill>
                  <a:srgbClr val="3D3642"/>
                </a:solidFill>
                <a:latin typeface="Times New Roman" panose="02020603050405020304"/>
                <a:ea typeface="Times New Roman" panose="02020603050405020304"/>
              </a:rPr>
              <a:t>e</a:t>
            </a:r>
            <a:r>
              <a:rPr lang="en-US" altLang="zh-CN" sz="1500">
                <a:solidFill>
                  <a:srgbClr val="232323"/>
                </a:solidFill>
                <a:latin typeface="Times New Roman" panose="02020603050405020304"/>
                <a:ea typeface="Times New Roman" panose="02020603050405020304"/>
              </a:rPr>
              <a:t>ight was measured in kilograms with a weighing scale to assess their growth. Usin</a:t>
            </a:r>
            <a:r>
              <a:rPr lang="en-US" altLang="zh-CN" sz="1500">
                <a:solidFill>
                  <a:srgbClr val="3D3642"/>
                </a:solidFill>
                <a:latin typeface="Times New Roman" panose="02020603050405020304"/>
                <a:ea typeface="Times New Roman" panose="02020603050405020304"/>
              </a:rPr>
              <a:t>g </a:t>
            </a:r>
            <a:r>
              <a:rPr lang="en-US" altLang="zh-CN" sz="1500">
                <a:solidFill>
                  <a:srgbClr val="232323"/>
                </a:solidFill>
                <a:latin typeface="Times New Roman" panose="02020603050405020304"/>
                <a:ea typeface="Times New Roman" panose="02020603050405020304"/>
              </a:rPr>
              <a:t>the standard technique</a:t>
            </a:r>
            <a:r>
              <a:rPr lang="en-US" altLang="zh-CN" sz="1500">
                <a:solidFill>
                  <a:srgbClr val="3D3642"/>
                </a:solidFill>
                <a:latin typeface="Times New Roman" panose="02020603050405020304"/>
                <a:ea typeface="Times New Roman" panose="02020603050405020304"/>
              </a:rPr>
              <a:t>, </a:t>
            </a:r>
            <a:r>
              <a:rPr lang="en-US" altLang="zh-CN" sz="1500">
                <a:solidFill>
                  <a:srgbClr val="232323"/>
                </a:solidFill>
                <a:latin typeface="Times New Roman" panose="02020603050405020304"/>
                <a:ea typeface="Times New Roman" panose="02020603050405020304"/>
              </a:rPr>
              <a:t>the participant</a:t>
            </a:r>
            <a:r>
              <a:rPr lang="en-US" altLang="zh-CN" sz="1500">
                <a:solidFill>
                  <a:srgbClr val="3D3642"/>
                </a:solidFill>
                <a:latin typeface="Times New Roman" panose="02020603050405020304"/>
                <a:ea typeface="Times New Roman" panose="02020603050405020304"/>
              </a:rPr>
              <a:t>'s </a:t>
            </a:r>
            <a:r>
              <a:rPr lang="en-US" altLang="zh-CN" sz="1500">
                <a:solidFill>
                  <a:srgbClr val="232323"/>
                </a:solidFill>
                <a:latin typeface="Times New Roman" panose="02020603050405020304"/>
                <a:ea typeface="Times New Roman" panose="02020603050405020304"/>
              </a:rPr>
              <a:t>height was measured using a stadi</a:t>
            </a:r>
            <a:r>
              <a:rPr lang="en-US" altLang="zh-CN" sz="1500">
                <a:solidFill>
                  <a:srgbClr val="3D3642"/>
                </a:solidFill>
                <a:latin typeface="Times New Roman" panose="02020603050405020304"/>
                <a:ea typeface="Times New Roman" panose="02020603050405020304"/>
              </a:rPr>
              <a:t>o</a:t>
            </a:r>
            <a:r>
              <a:rPr lang="en-US" altLang="zh-CN" sz="1500">
                <a:solidFill>
                  <a:srgbClr val="232323"/>
                </a:solidFill>
                <a:latin typeface="Times New Roman" panose="02020603050405020304"/>
                <a:ea typeface="Times New Roman" panose="02020603050405020304"/>
              </a:rPr>
              <a:t>meter/infantometer. </a:t>
            </a:r>
            <a:r>
              <a:rPr lang="en-US" altLang="zh-CN" sz="1500">
                <a:solidFill>
                  <a:srgbClr val="0C0C0C"/>
                </a:solidFill>
                <a:latin typeface="Times New Roman" panose="02020603050405020304"/>
                <a:ea typeface="Times New Roman" panose="02020603050405020304"/>
              </a:rPr>
              <a:t>The indicator prevalences for low weight-for-age and low height­ for-age </a:t>
            </a:r>
            <a:r>
              <a:rPr lang="en-US" altLang="zh-CN" sz="1500">
                <a:solidFill>
                  <a:srgbClr val="232323"/>
                </a:solidFill>
                <a:latin typeface="Times New Roman" panose="02020603050405020304"/>
                <a:ea typeface="Times New Roman" panose="02020603050405020304"/>
              </a:rPr>
              <a:t>were </a:t>
            </a:r>
            <a:r>
              <a:rPr lang="en-US" altLang="zh-CN" sz="1500">
                <a:solidFill>
                  <a:srgbClr val="0C0C0C"/>
                </a:solidFill>
                <a:latin typeface="Times New Roman" panose="02020603050405020304"/>
                <a:ea typeface="Times New Roman" panose="02020603050405020304"/>
              </a:rPr>
              <a:t>calculated using </a:t>
            </a:r>
            <a:r>
              <a:rPr lang="en-US" altLang="zh-CN" sz="1500">
                <a:solidFill>
                  <a:srgbClr val="232323"/>
                </a:solidFill>
                <a:latin typeface="Times New Roman" panose="02020603050405020304"/>
                <a:ea typeface="Times New Roman" panose="02020603050405020304"/>
              </a:rPr>
              <a:t>an </a:t>
            </a:r>
            <a:r>
              <a:rPr lang="en-US" altLang="zh-CN" sz="1500">
                <a:solidFill>
                  <a:srgbClr val="0C0C0C"/>
                </a:solidFill>
                <a:latin typeface="Times New Roman" panose="02020603050405020304"/>
                <a:ea typeface="Times New Roman" panose="02020603050405020304"/>
              </a:rPr>
              <a:t>international standard ( </a:t>
            </a:r>
            <a:r>
              <a:rPr lang="en-US" altLang="zh-CN" sz="1500">
                <a:solidFill>
                  <a:srgbClr val="232323"/>
                </a:solidFill>
                <a:latin typeface="Times New Roman" panose="02020603050405020304"/>
                <a:ea typeface="Times New Roman" panose="02020603050405020304"/>
              </a:rPr>
              <a:t>th</a:t>
            </a:r>
            <a:r>
              <a:rPr lang="en-US" altLang="zh-CN" sz="1500">
                <a:solidFill>
                  <a:srgbClr val="3D3642"/>
                </a:solidFill>
                <a:latin typeface="Times New Roman" panose="02020603050405020304"/>
                <a:ea typeface="Times New Roman" panose="02020603050405020304"/>
              </a:rPr>
              <a:t>e c</a:t>
            </a:r>
            <a:r>
              <a:rPr lang="en-US" altLang="zh-CN" sz="1500">
                <a:solidFill>
                  <a:srgbClr val="232323"/>
                </a:solidFill>
                <a:latin typeface="Times New Roman" panose="02020603050405020304"/>
                <a:ea typeface="Times New Roman" panose="02020603050405020304"/>
              </a:rPr>
              <a:t>ombin</a:t>
            </a:r>
            <a:r>
              <a:rPr lang="en-US" altLang="zh-CN" sz="1500">
                <a:solidFill>
                  <a:srgbClr val="3D3642"/>
                </a:solidFill>
                <a:latin typeface="Times New Roman" panose="02020603050405020304"/>
                <a:ea typeface="Times New Roman" panose="02020603050405020304"/>
              </a:rPr>
              <a:t>e</a:t>
            </a:r>
            <a:r>
              <a:rPr lang="en-US" altLang="zh-CN" sz="1500">
                <a:solidFill>
                  <a:srgbClr val="232323"/>
                </a:solidFill>
                <a:latin typeface="Times New Roman" panose="02020603050405020304"/>
                <a:ea typeface="Times New Roman" panose="02020603050405020304"/>
              </a:rPr>
              <a:t>d WHO - IAP h</a:t>
            </a:r>
            <a:r>
              <a:rPr lang="en-US" altLang="zh-CN" sz="1500">
                <a:solidFill>
                  <a:srgbClr val="3D3642"/>
                </a:solidFill>
                <a:latin typeface="Times New Roman" panose="02020603050405020304"/>
                <a:ea typeface="Times New Roman" panose="02020603050405020304"/>
              </a:rPr>
              <a:t>e</a:t>
            </a:r>
            <a:r>
              <a:rPr lang="en-US" altLang="zh-CN" sz="1500">
                <a:solidFill>
                  <a:srgbClr val="232323"/>
                </a:solidFill>
                <a:latin typeface="Times New Roman" panose="02020603050405020304"/>
                <a:ea typeface="Times New Roman" panose="02020603050405020304"/>
              </a:rPr>
              <a:t>igh</a:t>
            </a:r>
            <a:r>
              <a:rPr lang="en-US" altLang="zh-CN" sz="1500">
                <a:solidFill>
                  <a:srgbClr val="3D3642"/>
                </a:solidFill>
                <a:latin typeface="Times New Roman" panose="02020603050405020304"/>
                <a:ea typeface="Times New Roman" panose="02020603050405020304"/>
              </a:rPr>
              <a:t>t a</a:t>
            </a:r>
            <a:r>
              <a:rPr lang="en-US" altLang="zh-CN" sz="1500">
                <a:solidFill>
                  <a:srgbClr val="232323"/>
                </a:solidFill>
                <a:latin typeface="Times New Roman" panose="02020603050405020304"/>
                <a:ea typeface="Times New Roman" panose="02020603050405020304"/>
              </a:rPr>
              <a:t>nd wei</a:t>
            </a:r>
            <a:r>
              <a:rPr lang="en-US" altLang="zh-CN" sz="1500">
                <a:solidFill>
                  <a:srgbClr val="3D3642"/>
                </a:solidFill>
                <a:latin typeface="Times New Roman" panose="02020603050405020304"/>
                <a:ea typeface="Times New Roman" panose="02020603050405020304"/>
              </a:rPr>
              <a:t>g</a:t>
            </a:r>
            <a:r>
              <a:rPr lang="en-US" altLang="zh-CN" sz="1500">
                <a:solidFill>
                  <a:srgbClr val="232323"/>
                </a:solidFill>
                <a:latin typeface="Times New Roman" panose="02020603050405020304"/>
                <a:ea typeface="Times New Roman" panose="02020603050405020304"/>
              </a:rPr>
              <a:t>ht chart). </a:t>
            </a:r>
            <a:r>
              <a:rPr lang="en-US" altLang="zh-CN" sz="1500">
                <a:solidFill>
                  <a:srgbClr val="0C0C0C"/>
                </a:solidFill>
                <a:latin typeface="Times New Roman" panose="02020603050405020304"/>
                <a:ea typeface="Times New Roman" panose="02020603050405020304"/>
              </a:rPr>
              <a:t>Growth </a:t>
            </a:r>
            <a:r>
              <a:rPr lang="en-US" altLang="zh-CN" sz="1500">
                <a:solidFill>
                  <a:srgbClr val="232323"/>
                </a:solidFill>
                <a:latin typeface="Times New Roman" panose="02020603050405020304"/>
                <a:ea typeface="Times New Roman" panose="02020603050405020304"/>
              </a:rPr>
              <a:t>charts </a:t>
            </a:r>
            <a:r>
              <a:rPr lang="en-US" altLang="zh-CN" sz="1500">
                <a:solidFill>
                  <a:srgbClr val="0C0C0C"/>
                </a:solidFill>
                <a:latin typeface="Times New Roman" panose="02020603050405020304"/>
                <a:ea typeface="Times New Roman" panose="02020603050405020304"/>
              </a:rPr>
              <a:t>are invaluable tools in the assessment of childhood nutrition and </a:t>
            </a:r>
            <a:r>
              <a:rPr lang="en-US" altLang="zh-CN" sz="1500">
                <a:solidFill>
                  <a:srgbClr val="232323"/>
                </a:solidFill>
                <a:latin typeface="Times New Roman" panose="02020603050405020304"/>
                <a:ea typeface="Times New Roman" panose="02020603050405020304"/>
              </a:rPr>
              <a:t>growth. </a:t>
            </a:r>
            <a:r>
              <a:rPr lang="en-US" altLang="zh-CN" sz="1500">
                <a:solidFill>
                  <a:srgbClr val="0C0C0C"/>
                </a:solidFill>
                <a:latin typeface="Times New Roman" panose="02020603050405020304"/>
                <a:ea typeface="Times New Roman" panose="02020603050405020304"/>
              </a:rPr>
              <a:t>Indian academy of pediatrics </a:t>
            </a:r>
            <a:r>
              <a:rPr lang="en-US" altLang="zh-CN" sz="1500">
                <a:solidFill>
                  <a:srgbClr val="232323"/>
                </a:solidFill>
                <a:latin typeface="Times New Roman" panose="02020603050405020304"/>
                <a:ea typeface="Times New Roman" panose="02020603050405020304"/>
              </a:rPr>
              <a:t>(IAP) </a:t>
            </a:r>
            <a:r>
              <a:rPr lang="en-US" altLang="zh-CN" sz="1500">
                <a:solidFill>
                  <a:srgbClr val="0C0C0C"/>
                </a:solidFill>
                <a:latin typeface="Times New Roman" panose="02020603050405020304"/>
                <a:ea typeface="Times New Roman" panose="02020603050405020304"/>
              </a:rPr>
              <a:t>produced and recommended IAP 2015 Growth charts </a:t>
            </a:r>
            <a:r>
              <a:rPr lang="en-US" altLang="zh-CN" sz="1500">
                <a:solidFill>
                  <a:srgbClr val="232323"/>
                </a:solidFill>
                <a:latin typeface="Times New Roman" panose="02020603050405020304"/>
                <a:ea typeface="Times New Roman" panose="02020603050405020304"/>
              </a:rPr>
              <a:t>for </a:t>
            </a:r>
            <a:r>
              <a:rPr lang="en-US" altLang="zh-CN" sz="1500">
                <a:solidFill>
                  <a:srgbClr val="0C0C0C"/>
                </a:solidFill>
                <a:latin typeface="Times New Roman" panose="02020603050405020304"/>
                <a:ea typeface="Times New Roman" panose="02020603050405020304"/>
              </a:rPr>
              <a:t>monitoring Indian children between the age of 5 to 18 </a:t>
            </a:r>
            <a:r>
              <a:rPr lang="en-US" altLang="zh-CN" sz="1500">
                <a:solidFill>
                  <a:srgbClr val="232323"/>
                </a:solidFill>
                <a:latin typeface="Times New Roman" panose="02020603050405020304"/>
                <a:ea typeface="Times New Roman" panose="02020603050405020304"/>
              </a:rPr>
              <a:t>years </a:t>
            </a:r>
            <a:r>
              <a:rPr lang="en-US" altLang="zh-CN" sz="1500">
                <a:solidFill>
                  <a:srgbClr val="0C0C0C"/>
                </a:solidFill>
                <a:latin typeface="Times New Roman" panose="02020603050405020304"/>
                <a:ea typeface="Times New Roman" panose="02020603050405020304"/>
              </a:rPr>
              <a:t>and recommended simplified WHO growth charts for monitoring children under the age of five. This 1s an effective tool for detecting low </a:t>
            </a:r>
            <a:r>
              <a:rPr lang="en-US" altLang="zh-CN" sz="1500">
                <a:solidFill>
                  <a:srgbClr val="232323"/>
                </a:solidFill>
                <a:latin typeface="Times New Roman" panose="02020603050405020304"/>
                <a:ea typeface="Times New Roman" panose="02020603050405020304"/>
              </a:rPr>
              <a:t>weight-for-age</a:t>
            </a:r>
            <a:r>
              <a:rPr lang="en-US" altLang="zh-CN" sz="1500">
                <a:solidFill>
                  <a:srgbClr val="3D3642"/>
                </a:solidFill>
                <a:latin typeface="Times New Roman" panose="02020603050405020304"/>
                <a:ea typeface="Times New Roman" panose="02020603050405020304"/>
              </a:rPr>
              <a:t>, </a:t>
            </a:r>
            <a:r>
              <a:rPr lang="en-US" altLang="zh-CN" sz="1500">
                <a:solidFill>
                  <a:srgbClr val="0C0C0C"/>
                </a:solidFill>
                <a:latin typeface="Times New Roman" panose="02020603050405020304"/>
                <a:ea typeface="Times New Roman" panose="02020603050405020304"/>
              </a:rPr>
              <a:t>low height-for-age.</a:t>
            </a:r>
            <a:endParaRPr lang="en-US" altLang="zh-CN" sz="1500">
              <a:solidFill>
                <a:srgbClr val="0C0C0C"/>
              </a:solidFill>
              <a:latin typeface="Times New Roman" panose="02020603050405020304"/>
              <a:ea typeface="Times New Roman" panose="02020603050405020304"/>
            </a:endParaRPr>
          </a:p>
          <a:p>
            <a:pPr marL="0" indent="0" algn="l" defTabSz="266700">
              <a:spcBef>
                <a:spcPct val="0"/>
              </a:spcBef>
              <a:spcAft>
                <a:spcPct val="0"/>
              </a:spcAft>
            </a:pPr>
            <a:endParaRPr lang="en-US" altLang="zh-CN" sz="1335">
              <a:latin typeface="Times New Roman" panose="02020603050405020304"/>
              <a:ea typeface="Times New Roman" panose="02020603050405020304"/>
            </a:endParaRPr>
          </a:p>
        </p:txBody>
      </p:sp>
      <p:pic>
        <p:nvPicPr>
          <p:cNvPr id="11" name="image11.png"/>
          <p:cNvPicPr>
            <a:picLocks noChangeAspect="1"/>
          </p:cNvPicPr>
          <p:nvPr/>
        </p:nvPicPr>
        <p:blipFill>
          <a:blip r:embed="rId1" cstate="print"/>
          <a:stretch>
            <a:fillRect/>
          </a:stretch>
        </p:blipFill>
        <p:spPr>
          <a:xfrm>
            <a:off x="6098117" y="2159000"/>
            <a:ext cx="3036888" cy="3698875"/>
          </a:xfrm>
          <a:prstGeom prst="rect">
            <a:avLst/>
          </a:prstGeom>
        </p:spPr>
      </p:pic>
      <p:pic>
        <p:nvPicPr>
          <p:cNvPr id="13" name="image12.png"/>
          <p:cNvPicPr>
            <a:picLocks noChangeAspect="1"/>
          </p:cNvPicPr>
          <p:nvPr/>
        </p:nvPicPr>
        <p:blipFill>
          <a:blip r:embed="rId2" cstate="print"/>
          <a:stretch>
            <a:fillRect/>
          </a:stretch>
        </p:blipFill>
        <p:spPr>
          <a:xfrm>
            <a:off x="9398000" y="2159000"/>
            <a:ext cx="2815696" cy="3641725"/>
          </a:xfrm>
          <a:prstGeom prst="rect">
            <a:avLst/>
          </a:prstGeom>
        </p:spPr>
      </p:pic>
      <p:sp>
        <p:nvSpPr>
          <p:cNvPr id="6" name="Text Box 5"/>
          <p:cNvSpPr txBox="1"/>
          <p:nvPr/>
        </p:nvSpPr>
        <p:spPr>
          <a:xfrm>
            <a:off x="6159500" y="6007629"/>
            <a:ext cx="4064000" cy="321945"/>
          </a:xfrm>
          <a:prstGeom prst="rect">
            <a:avLst/>
          </a:prstGeom>
          <a:noFill/>
        </p:spPr>
        <p:txBody>
          <a:bodyPr wrap="square" rtlCol="0">
            <a:spAutoFit/>
          </a:bodyPr>
          <a:p>
            <a:r>
              <a:rPr lang="en-US" altLang="en-US" sz="1500"/>
              <a:t>Figure : growth chart for girls</a:t>
            </a:r>
            <a:endParaRPr lang="en-US" sz="1500"/>
          </a:p>
        </p:txBody>
      </p:sp>
      <p:sp>
        <p:nvSpPr>
          <p:cNvPr id="7" name="Text Box 6"/>
          <p:cNvSpPr txBox="1"/>
          <p:nvPr/>
        </p:nvSpPr>
        <p:spPr>
          <a:xfrm>
            <a:off x="9461500" y="5969000"/>
            <a:ext cx="4064000" cy="321945"/>
          </a:xfrm>
          <a:prstGeom prst="rect">
            <a:avLst/>
          </a:prstGeom>
          <a:noFill/>
        </p:spPr>
        <p:txBody>
          <a:bodyPr wrap="square" rtlCol="0">
            <a:spAutoFit/>
          </a:bodyPr>
          <a:p>
            <a:r>
              <a:rPr lang="en-US" altLang="en-US" sz="1500"/>
              <a:t>Figure : growth chart for boys</a:t>
            </a:r>
            <a:endParaRPr lang="en-US" sz="15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74650" y="480695"/>
            <a:ext cx="11137265" cy="4929505"/>
          </a:xfrm>
          <a:prstGeom prst="rect">
            <a:avLst/>
          </a:prstGeom>
          <a:noFill/>
        </p:spPr>
        <p:txBody>
          <a:bodyPr wrap="square" rtlCol="0" anchor="t">
            <a:spAutoFit/>
          </a:bodyPr>
          <a:p>
            <a:pPr algn="l">
              <a:lnSpc>
                <a:spcPct val="140000"/>
              </a:lnSpc>
            </a:pPr>
            <a:r>
              <a:rPr lang="en-US" altLang="en-US" sz="2400" kern="100" dirty="0">
                <a:effectLst/>
                <a:latin typeface="+mn-ea"/>
                <a:cs typeface="江城圆体 400W" panose="020B0500000000000000" pitchFamily="34" charset="-122"/>
              </a:rPr>
              <a:t>Subsidies</a:t>
            </a:r>
            <a:endParaRPr lang="en-US" altLang="en-US" sz="2400" kern="100" dirty="0">
              <a:effectLst/>
              <a:latin typeface="+mn-ea"/>
              <a:cs typeface="江城圆体 400W" panose="020B0500000000000000" pitchFamily="34" charset="-122"/>
            </a:endParaRPr>
          </a:p>
          <a:p>
            <a:pPr algn="l">
              <a:lnSpc>
                <a:spcPct val="140000"/>
              </a:lnSpc>
            </a:pPr>
            <a:r>
              <a:rPr lang="en-US" altLang="en-US" sz="2400" kern="100" dirty="0">
                <a:effectLst/>
                <a:latin typeface="+mn-ea"/>
                <a:cs typeface="江城圆体 400W" panose="020B0500000000000000" pitchFamily="34" charset="-122"/>
              </a:rPr>
              <a:t>The Central and State Governments of India provide subsidies for bee farming businesses to encourage and promote this sector. Some of the subsidies available are:</a:t>
            </a:r>
            <a:endParaRPr lang="en-US" altLang="en-US" sz="2400" kern="100" dirty="0">
              <a:effectLst/>
              <a:latin typeface="+mn-ea"/>
              <a:cs typeface="江城圆体 400W" panose="020B0500000000000000" pitchFamily="34" charset="-122"/>
            </a:endParaRPr>
          </a:p>
          <a:p>
            <a:pPr algn="l">
              <a:lnSpc>
                <a:spcPct val="140000"/>
              </a:lnSpc>
            </a:pPr>
            <a:r>
              <a:rPr lang="en-US" altLang="en-US" sz="2400" kern="100" dirty="0">
                <a:effectLst/>
                <a:latin typeface="+mn-ea"/>
                <a:cs typeface="江城圆体 400W" panose="020B0500000000000000" pitchFamily="34" charset="-122"/>
              </a:rPr>
              <a:t>. National Bee Board: The National Bee Board provides    nancial assistance for beekeeping equipment and colonies.</a:t>
            </a:r>
            <a:endParaRPr lang="en-US" altLang="en-US" sz="2400" kern="100" dirty="0">
              <a:effectLst/>
              <a:latin typeface="+mn-ea"/>
              <a:cs typeface="江城圆体 400W" panose="020B0500000000000000" pitchFamily="34" charset="-122"/>
            </a:endParaRPr>
          </a:p>
          <a:p>
            <a:pPr algn="l">
              <a:lnSpc>
                <a:spcPct val="140000"/>
              </a:lnSpc>
            </a:pPr>
            <a:r>
              <a:rPr lang="en-US" altLang="en-US" sz="2400" kern="100" dirty="0">
                <a:effectLst/>
                <a:latin typeface="+mn-ea"/>
                <a:cs typeface="江城圆体 400W" panose="020B0500000000000000" pitchFamily="34" charset="-122"/>
              </a:rPr>
              <a:t>. National Horticulture Board: The National Horticulture Board provides subsidies for beekeeping equipment and bee colonies to farmers.</a:t>
            </a:r>
            <a:endParaRPr lang="en-US" altLang="en-US" sz="2400" kern="100" dirty="0">
              <a:effectLst/>
              <a:latin typeface="+mn-ea"/>
              <a:cs typeface="江城圆体 400W" panose="020B0500000000000000" pitchFamily="34" charset="-122"/>
            </a:endParaRPr>
          </a:p>
          <a:p>
            <a:pPr algn="l">
              <a:lnSpc>
                <a:spcPct val="140000"/>
              </a:lnSpc>
            </a:pPr>
            <a:r>
              <a:rPr lang="en-US" altLang="en-US" sz="2400" kern="100" dirty="0">
                <a:effectLst/>
                <a:latin typeface="+mn-ea"/>
                <a:cs typeface="江城圆体 400W" panose="020B0500000000000000" pitchFamily="34" charset="-122"/>
              </a:rPr>
              <a:t>. State Governments: Many governments in India provide subsidies for beekeeping equipment and bee colonies. These subsidies vary from state to state.</a:t>
            </a:r>
            <a:endParaRPr lang="en-US" sz="2400" kern="100" dirty="0">
              <a:effectLst/>
              <a:latin typeface="+mn-ea"/>
              <a:cs typeface="江城圆体 400W" panose="020B0500000000000000"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en-US"/>
              <a:t>THANKS</a:t>
            </a:r>
            <a:endParaRPr lang="en-US"/>
          </a:p>
        </p:txBody>
      </p:sp>
    </p:spTree>
    <p:custDataLst>
      <p:tags r:id="rId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3048000" y="2047240"/>
            <a:ext cx="6096000" cy="2763520"/>
          </a:xfrm>
          <a:prstGeom prst="rect">
            <a:avLst/>
          </a:prstGeom>
          <a:noFill/>
        </p:spPr>
        <p:txBody>
          <a:bodyPr wrap="square" rtlCol="0" anchor="t">
            <a:spAutoFit/>
          </a:bodyPr>
          <a:p>
            <a:pPr marL="0" marR="0" indent="0">
              <a:lnSpc>
                <a:spcPts val="1800"/>
              </a:lnSpc>
              <a:spcBef>
                <a:spcPts val="500"/>
              </a:spcBef>
              <a:spcAft>
                <a:spcPts val="420"/>
              </a:spcAft>
            </a:pPr>
            <a:r>
              <a:rPr lang="en-US" sz="2400" b="1" kern="2200" dirty="0">
                <a:solidFill>
                  <a:srgbClr val="23313A"/>
                </a:solidFill>
                <a:latin typeface="Arial" panose="020B0604020202020204" pitchFamily="34" charset="0"/>
                <a:ea typeface="SimSun" panose="02010600030101010101" pitchFamily="2" charset="-122"/>
                <a:sym typeface="+mn-ea"/>
              </a:rPr>
              <a:t>             MODEL VILLAGE PROJECT </a:t>
            </a:r>
            <a:endParaRPr lang="en-US" sz="2400" b="1" kern="2200" dirty="0">
              <a:solidFill>
                <a:srgbClr val="23313A"/>
              </a:solidFill>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endParaRPr lang="en-US" sz="2400" b="1" i="0" kern="2200" spc="0" dirty="0">
              <a:solidFill>
                <a:srgbClr val="23313A"/>
              </a:solidFill>
              <a:effectLst/>
              <a:latin typeface="Arial" panose="020B0604020202020204" pitchFamily="34" charset="0"/>
              <a:ea typeface="SimSun" panose="02010600030101010101" pitchFamily="2" charset="-122"/>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PROPOSAL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b="1" kern="2200" dirty="0">
                <a:solidFill>
                  <a:srgbClr val="23313A"/>
                </a:solidFill>
                <a:effectLst/>
                <a:latin typeface="Arial" panose="020B0604020202020204" pitchFamily="34" charset="0"/>
                <a:ea typeface="SimSun" panose="02010600030101010101" pitchFamily="2" charset="-122"/>
                <a:sym typeface="+mn-ea"/>
              </a:rPr>
              <a:t>FOR </a:t>
            </a:r>
            <a:endParaRPr lang="en-US"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r>
              <a:rPr lang="en-US" altLang="en-US" sz="2400">
                <a:sym typeface="+mn-ea"/>
              </a:rPr>
              <a:t>Safron farming </a:t>
            </a:r>
            <a:endParaRPr lang="en-US" sz="2400" b="1" kern="2200" dirty="0">
              <a:solidFill>
                <a:srgbClr val="23313A"/>
              </a:solidFill>
              <a:effectLst/>
              <a:latin typeface="Arial" panose="020B0604020202020204" pitchFamily="34" charset="0"/>
              <a:ea typeface="SimSun" panose="02010600030101010101" pitchFamily="2" charset="-122"/>
              <a:sym typeface="+mn-ea"/>
            </a:endParaRPr>
          </a:p>
          <a:p>
            <a:pPr marL="0" marR="0" indent="0">
              <a:lnSpc>
                <a:spcPts val="1800"/>
              </a:lnSpc>
              <a:spcBef>
                <a:spcPts val="500"/>
              </a:spcBef>
              <a:spcAft>
                <a:spcPts val="420"/>
              </a:spcAft>
            </a:pPr>
            <a:r>
              <a:rPr lang="en-US" sz="2400" b="1" kern="2200" dirty="0">
                <a:solidFill>
                  <a:srgbClr val="23313A"/>
                </a:solidFill>
                <a:effectLst/>
                <a:latin typeface="Arial" panose="020B0604020202020204" pitchFamily="34" charset="0"/>
                <a:ea typeface="SimSun" panose="02010600030101010101" pitchFamily="2" charset="-122"/>
                <a:sym typeface="+mn-ea"/>
              </a:rPr>
              <a:t>               </a:t>
            </a:r>
            <a:endParaRPr lang="en-US" sz="2400" b="1" kern="2200" dirty="0">
              <a:solidFill>
                <a:srgbClr val="23313A"/>
              </a:solidFill>
              <a:effectLst/>
              <a:latin typeface="Arial" panose="020B0604020202020204" pitchFamily="34" charset="0"/>
              <a:ea typeface="SimSun" panose="02010600030101010101" pitchFamily="2" charset="-122"/>
              <a:cs typeface="江城圆体 400W" panose="020B0500000000000000" pitchFamily="34" charset="-122"/>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custDataLst>
              <p:tags r:id="rId1"/>
            </p:custDataLst>
          </p:nvPr>
        </p:nvSpPr>
        <p:spPr>
          <a:xfrm>
            <a:off x="695960" y="2858090"/>
            <a:ext cx="10800000" cy="720000"/>
          </a:xfrm>
        </p:spPr>
        <p:txBody>
          <a:bodyPr>
            <a:normAutofit fontScale="90000"/>
          </a:bodyPr>
          <a:p>
            <a:r>
              <a:rPr lang="en-US" altLang="en-US"/>
              <a:t>Saffron is the most expensive plant found in the world. Being so expensive, it is also called red gold. Cultivation of saffron is very easy and simple. Saffron crop does not require much hard work. Also, its harvest period is also 3 - 4 months and it can grow upto 15-20 cm in height. Its prices are also increasing day by day, through which farmers can earn good profit.</a:t>
            </a:r>
            <a:endParaRPr lang="en-US" altLang="en-US"/>
          </a:p>
        </p:txBody>
      </p:sp>
      <p:pic>
        <p:nvPicPr>
          <p:cNvPr id="1555099618" name="Picture 2" descr="saff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30245" y="3785235"/>
            <a:ext cx="5731510" cy="307276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18440" y="96520"/>
            <a:ext cx="11301730" cy="6811645"/>
          </a:xfrm>
          <a:prstGeom prst="rect">
            <a:avLst/>
          </a:prstGeom>
        </p:spPr>
        <p:txBody>
          <a:bodyPr wrap="square">
            <a:spAutoFit/>
          </a:bodyPr>
          <a:p>
            <a:pPr defTabSz="266700">
              <a:lnSpc>
                <a:spcPct val="107000"/>
              </a:lnSpc>
              <a:spcAft>
                <a:spcPts val="800"/>
              </a:spcAft>
            </a:pPr>
            <a:r>
              <a:rPr sz="2000" b="1">
                <a:latin typeface="Calibri" panose="020F0502020204030204"/>
                <a:ea typeface="Calibri" panose="020F0502020204030204"/>
              </a:rPr>
              <a:t>Uses of Saffron</a:t>
            </a:r>
            <a:endParaRPr sz="2000" b="1">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In milk and milk desserts, saffron is used as a flavour and coluring component.</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It's used as season cheese, mayonnaise, and meat, among other things.</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In Mughlai cuisine, they are utilized as a flavoring and seasoning agent.</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It is used to treat arthritis, infertility, liver enlargement, and fever in Ayurveda.</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It's a common ingredient in perfumes and cosmetics.</a:t>
            </a:r>
            <a:endParaRPr sz="2000">
              <a:latin typeface="Calibri" panose="020F0502020204030204"/>
              <a:ea typeface="Calibri" panose="020F0502020204030204"/>
            </a:endParaRPr>
          </a:p>
          <a:p>
            <a:pPr defTabSz="266700">
              <a:lnSpc>
                <a:spcPct val="107000"/>
              </a:lnSpc>
              <a:spcAft>
                <a:spcPts val="800"/>
              </a:spcAft>
            </a:pPr>
            <a:r>
              <a:rPr sz="2000" b="1">
                <a:latin typeface="Calibri" panose="020F0502020204030204"/>
                <a:ea typeface="Calibri" panose="020F0502020204030204"/>
              </a:rPr>
              <a:t>Major Saffron Production states in India</a:t>
            </a:r>
            <a:endParaRPr sz="2000" b="1">
              <a:latin typeface="Calibri" panose="020F0502020204030204"/>
              <a:ea typeface="Calibri" panose="020F0502020204030204"/>
            </a:endParaRPr>
          </a:p>
          <a:p>
            <a:pPr defTabSz="266700">
              <a:lnSpc>
                <a:spcPct val="107000"/>
              </a:lnSpc>
              <a:spcAft>
                <a:spcPts val="800"/>
              </a:spcAft>
            </a:pPr>
            <a:r>
              <a:rPr sz="2000">
                <a:latin typeface="Calibri" panose="020F0502020204030204"/>
                <a:ea typeface="Calibri" panose="020F0502020204030204"/>
              </a:rPr>
              <a:t>Jammu &amp; Kashmir and Himachal Pradesh are the two most important producing states. Kesar in Hindi, Kong in Kashmiri, Jafran in Bengali, Zafran in Punjabi, Keshar in Gujarati, Zafran in Urdu, Asra, Aruna, Asrika, Kunkuma in Sanskrit are some of the native names.</a:t>
            </a:r>
            <a:endParaRPr sz="2000">
              <a:latin typeface="Calibri" panose="020F0502020204030204"/>
              <a:ea typeface="Calibri" panose="020F0502020204030204"/>
            </a:endParaRPr>
          </a:p>
          <a:p>
            <a:pPr defTabSz="266700">
              <a:lnSpc>
                <a:spcPct val="107000"/>
              </a:lnSpc>
              <a:spcAft>
                <a:spcPts val="800"/>
              </a:spcAft>
            </a:pPr>
            <a:r>
              <a:rPr sz="2000" b="1">
                <a:latin typeface="Calibri" panose="020F0502020204030204"/>
                <a:ea typeface="Calibri" panose="020F0502020204030204"/>
              </a:rPr>
              <a:t>Ideal Conditions for Saffron Cultivation</a:t>
            </a:r>
            <a:endParaRPr sz="2000" b="1">
              <a:latin typeface="Calibri" panose="020F0502020204030204"/>
              <a:ea typeface="Calibri" panose="020F0502020204030204"/>
            </a:endParaRPr>
          </a:p>
          <a:p>
            <a:pPr defTabSz="266700">
              <a:lnSpc>
                <a:spcPct val="107000"/>
              </a:lnSpc>
              <a:spcAft>
                <a:spcPts val="800"/>
              </a:spcAft>
            </a:pPr>
            <a:r>
              <a:rPr sz="2000">
                <a:latin typeface="Calibri" panose="020F0502020204030204"/>
                <a:ea typeface="Calibri" panose="020F0502020204030204"/>
              </a:rPr>
              <a:t>The most basic condition for commercial saffron production is fertile soil. The second major factor is the climate. It necessitates a long photoperiod and a dry, moist soil.</a:t>
            </a:r>
            <a:endParaRPr sz="2000">
              <a:latin typeface="Calibri" panose="020F0502020204030204"/>
              <a:ea typeface="Calibri" panose="020F0502020204030204"/>
            </a:endParaRPr>
          </a:p>
          <a:p>
            <a:pPr defTabSz="266700">
              <a:lnSpc>
                <a:spcPct val="107000"/>
              </a:lnSpc>
              <a:spcAft>
                <a:spcPts val="800"/>
              </a:spcAft>
            </a:pPr>
            <a:r>
              <a:rPr sz="2000" b="1">
                <a:latin typeface="Calibri" panose="020F0502020204030204"/>
                <a:ea typeface="Calibri" panose="020F0502020204030204"/>
              </a:rPr>
              <a:t>Climate for Saffron Cultivation</a:t>
            </a:r>
            <a:endParaRPr sz="2000" b="1">
              <a:latin typeface="Calibri" panose="020F0502020204030204"/>
              <a:ea typeface="Calibri" panose="020F0502020204030204"/>
            </a:endParaRPr>
          </a:p>
          <a:p>
            <a:pPr defTabSz="266700">
              <a:lnSpc>
                <a:spcPct val="107000"/>
              </a:lnSpc>
              <a:spcAft>
                <a:spcPts val="800"/>
              </a:spcAft>
            </a:pPr>
            <a:r>
              <a:rPr sz="2000">
                <a:latin typeface="Calibri" panose="020F0502020204030204"/>
                <a:ea typeface="Calibri" panose="020F0502020204030204"/>
              </a:rPr>
              <a:t>Saffron is grown primarily in sunken and dry places with elevations ranging from 1500 to 2500 metres above sea level. It requires a 12-hour photoperiod, which has several advantages but also slows down the flowering process.</a:t>
            </a:r>
            <a:endParaRPr sz="2000">
              <a:latin typeface="Calibri" panose="020F0502020204030204"/>
              <a:ea typeface="Calibri" panose="020F0502020204030204"/>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68275" y="150495"/>
            <a:ext cx="11805285" cy="5619750"/>
          </a:xfrm>
          <a:prstGeom prst="rect">
            <a:avLst/>
          </a:prstGeom>
        </p:spPr>
        <p:txBody>
          <a:bodyPr wrap="square">
            <a:spAutoFit/>
          </a:bodyPr>
          <a:p>
            <a:pPr defTabSz="266700">
              <a:lnSpc>
                <a:spcPct val="107000"/>
              </a:lnSpc>
              <a:spcAft>
                <a:spcPts val="800"/>
              </a:spcAft>
            </a:pPr>
            <a:r>
              <a:rPr sz="2000" b="1">
                <a:latin typeface="Calibri" panose="020F0502020204030204"/>
                <a:ea typeface="Calibri" panose="020F0502020204030204"/>
              </a:rPr>
              <a:t>Season for Saffron Farming</a:t>
            </a:r>
            <a:endParaRPr sz="2000" b="1">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Saffron Corms are grown in India between the months of June and July, as well as August and September in some areas.</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In October, it begins to flower.</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In the summer, it requires intense heat and dryness, while in the winter, it requires extreme cold.</a:t>
            </a:r>
            <a:endParaRPr sz="20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2000">
                <a:latin typeface="Calibri" panose="020F0502020204030204"/>
                <a:ea typeface="Calibri" panose="020F0502020204030204"/>
              </a:rPr>
              <a:t>Winters in areas of Karnataka, Himachal Pradesh, and Jammu &amp; Kashmir provide the best conditions for development.</a:t>
            </a:r>
            <a:endParaRPr sz="2000">
              <a:latin typeface="Calibri" panose="020F0502020204030204"/>
              <a:ea typeface="Calibri" panose="020F0502020204030204"/>
            </a:endParaRPr>
          </a:p>
          <a:p>
            <a:pPr defTabSz="266700">
              <a:lnSpc>
                <a:spcPct val="107000"/>
              </a:lnSpc>
              <a:spcAft>
                <a:spcPts val="800"/>
              </a:spcAft>
            </a:pPr>
            <a:r>
              <a:rPr sz="2000" b="1">
                <a:latin typeface="Calibri" panose="020F0502020204030204"/>
                <a:ea typeface="Calibri" panose="020F0502020204030204"/>
              </a:rPr>
              <a:t>Soil for Saffron Farming</a:t>
            </a:r>
            <a:endParaRPr sz="2000" b="1">
              <a:latin typeface="Calibri" panose="020F0502020204030204"/>
              <a:ea typeface="Calibri" panose="020F0502020204030204"/>
            </a:endParaRPr>
          </a:p>
          <a:p>
            <a:pPr defTabSz="266700">
              <a:lnSpc>
                <a:spcPct val="107000"/>
              </a:lnSpc>
              <a:spcAft>
                <a:spcPts val="800"/>
              </a:spcAft>
            </a:pPr>
            <a:r>
              <a:rPr sz="2000">
                <a:latin typeface="Calibri" panose="020F0502020204030204"/>
                <a:ea typeface="Calibri" panose="020F0502020204030204"/>
              </a:rPr>
              <a:t>One of the most important aspects of saffron growing is the soil. It thrives on loamy, sandy, and calcareous soils. A gravelly soil is also excellent for saffron farming, however a heavy, clayey soil is not.</a:t>
            </a:r>
            <a:endParaRPr sz="2000">
              <a:latin typeface="Calibri" panose="020F0502020204030204"/>
              <a:ea typeface="Calibri" panose="020F0502020204030204"/>
            </a:endParaRPr>
          </a:p>
          <a:p>
            <a:pPr defTabSz="266700">
              <a:lnSpc>
                <a:spcPct val="107000"/>
              </a:lnSpc>
              <a:spcAft>
                <a:spcPts val="800"/>
              </a:spcAft>
            </a:pPr>
            <a:r>
              <a:rPr sz="2000">
                <a:latin typeface="Calibri" panose="020F0502020204030204"/>
                <a:ea typeface="Calibri" panose="020F0502020204030204"/>
              </a:rPr>
              <a:t>Saffron grows best on acidic soil. It thrives well when pH of soil is around 5.5 to 8.5. </a:t>
            </a:r>
            <a:endParaRPr sz="2000">
              <a:latin typeface="Calibri" panose="020F0502020204030204"/>
              <a:ea typeface="Calibri" panose="020F0502020204030204"/>
            </a:endParaRPr>
          </a:p>
          <a:p>
            <a:pPr defTabSz="266700">
              <a:lnSpc>
                <a:spcPct val="107000"/>
              </a:lnSpc>
              <a:spcAft>
                <a:spcPts val="800"/>
              </a:spcAft>
            </a:pPr>
            <a:r>
              <a:rPr sz="2000" b="1">
                <a:latin typeface="Calibri" panose="020F0502020204030204"/>
                <a:ea typeface="Calibri" panose="020F0502020204030204"/>
              </a:rPr>
              <a:t>Water Requirement</a:t>
            </a:r>
            <a:endParaRPr sz="2000" b="1">
              <a:latin typeface="Calibri" panose="020F0502020204030204"/>
              <a:ea typeface="Calibri" panose="020F0502020204030204"/>
            </a:endParaRPr>
          </a:p>
          <a:p>
            <a:pPr defTabSz="266700">
              <a:lnSpc>
                <a:spcPct val="107000"/>
              </a:lnSpc>
              <a:spcAft>
                <a:spcPts val="800"/>
              </a:spcAft>
            </a:pPr>
            <a:r>
              <a:rPr sz="2000">
                <a:latin typeface="Calibri" panose="020F0502020204030204"/>
                <a:ea typeface="Calibri" panose="020F0502020204030204"/>
              </a:rPr>
              <a:t>Saffron requires less water than other spices. The soil should be slightly damp but not completely dry. Irrigation is done on a weekly basis and 283 m cubic per acre of water must be delivered during the cultivation period.</a:t>
            </a:r>
            <a:endParaRPr sz="2000">
              <a:latin typeface="Calibri" panose="020F0502020204030204"/>
              <a:ea typeface="Calibri" panose="020F0502020204030204"/>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06045" y="130175"/>
            <a:ext cx="11122025" cy="5567045"/>
          </a:xfrm>
          <a:prstGeom prst="rect">
            <a:avLst/>
          </a:prstGeom>
        </p:spPr>
        <p:txBody>
          <a:bodyPr wrap="square">
            <a:noAutofit/>
          </a:bodyPr>
          <a:p>
            <a:pPr defTabSz="266700">
              <a:lnSpc>
                <a:spcPct val="107000"/>
              </a:lnSpc>
              <a:spcAft>
                <a:spcPts val="800"/>
              </a:spcAft>
            </a:pPr>
            <a:r>
              <a:rPr sz="1400" b="1">
                <a:latin typeface="Calibri" panose="020F0502020204030204"/>
                <a:ea typeface="Calibri" panose="020F0502020204030204"/>
              </a:rPr>
              <a:t>Time of planting of saffron crop</a:t>
            </a:r>
            <a:endParaRPr sz="1400" b="1">
              <a:latin typeface="Calibri" panose="020F0502020204030204"/>
              <a:ea typeface="Calibri" panose="020F0502020204030204"/>
            </a:endParaRPr>
          </a:p>
          <a:p>
            <a:pPr defTabSz="266700">
              <a:lnSpc>
                <a:spcPct val="107000"/>
              </a:lnSpc>
              <a:spcAft>
                <a:spcPts val="800"/>
              </a:spcAft>
            </a:pPr>
            <a:r>
              <a:rPr sz="1400">
                <a:latin typeface="Calibri" panose="020F0502020204030204"/>
                <a:ea typeface="Calibri" panose="020F0502020204030204"/>
              </a:rPr>
              <a:t>Any crop must be planted at a specific time. We don't receive the expected yield since we don't plant seeds at the proper time. As a result, make sure to plant the seeds on the fields at the appointed time.</a:t>
            </a:r>
            <a:endParaRPr sz="1400">
              <a:latin typeface="Calibri" panose="020F0502020204030204"/>
              <a:ea typeface="Calibri" panose="020F0502020204030204"/>
            </a:endParaRPr>
          </a:p>
          <a:p>
            <a:pPr marL="914400" indent="-228600" defTabSz="266700">
              <a:lnSpc>
                <a:spcPct val="107000"/>
              </a:lnSpc>
              <a:spcAft>
                <a:spcPts val="800"/>
              </a:spcAft>
              <a:buFont typeface="Symbol" panose="05050102010706020507"/>
              <a:buChar char=""/>
              <a:tabLst>
                <a:tab pos="457200" algn="l"/>
              </a:tabLst>
            </a:pPr>
            <a:r>
              <a:rPr sz="1400">
                <a:latin typeface="Calibri" panose="020F0502020204030204"/>
                <a:ea typeface="Calibri" panose="020F0502020204030204"/>
              </a:rPr>
              <a:t>The greatest months to harvest saffron are July and August, with mid-July being the best.</a:t>
            </a:r>
            <a:endParaRPr sz="1400">
              <a:latin typeface="Calibri" panose="020F0502020204030204"/>
              <a:ea typeface="Calibri" panose="020F0502020204030204"/>
            </a:endParaRPr>
          </a:p>
          <a:p>
            <a:pPr defTabSz="266700">
              <a:lnSpc>
                <a:spcPct val="107000"/>
              </a:lnSpc>
              <a:spcAft>
                <a:spcPts val="800"/>
              </a:spcAft>
            </a:pPr>
            <a:r>
              <a:rPr sz="1400">
                <a:latin typeface="Calibri" panose="020F0502020204030204"/>
                <a:ea typeface="Calibri" panose="020F0502020204030204"/>
              </a:rPr>
              <a:t>When applying the saffron croms, make a 6 - 7 centimetre pit for the croms to go into, and leave about 10 cm between th</a:t>
            </a:r>
            <a:endParaRPr sz="1400">
              <a:latin typeface="Calibri" panose="020F0502020204030204"/>
              <a:ea typeface="Calibri" panose="020F0502020204030204"/>
            </a:endParaRPr>
          </a:p>
          <a:p>
            <a:pPr defTabSz="266700">
              <a:lnSpc>
                <a:spcPct val="107000"/>
              </a:lnSpc>
              <a:spcAft>
                <a:spcPts val="800"/>
              </a:spcAft>
            </a:pPr>
            <a:endParaRPr sz="1400">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Indoor saffron farming involves cultivating saffron (Crocus sativus) in controlled environments like greenhouses, grow rooms, or hydroponic systems. Unlike traditional outdoor farming, this method gives you full control over light, temperature, and humidity, ensuring optimal growth and yield.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b="1">
                <a:latin typeface="Calibri" panose="020F0502020204030204"/>
                <a:ea typeface="Calibri" panose="020F0502020204030204"/>
              </a:rPr>
              <a:t>Indoor Saffron Farming?</a:t>
            </a:r>
            <a:endParaRPr lang="en-US" altLang="en-US" sz="1400" b="1">
              <a:latin typeface="Calibri" panose="020F0502020204030204"/>
              <a:ea typeface="Calibri" panose="020F0502020204030204"/>
            </a:endParaRPr>
          </a:p>
          <a:p>
            <a:pPr defTabSz="266700">
              <a:lnSpc>
                <a:spcPct val="107000"/>
              </a:lnSpc>
              <a:spcAft>
                <a:spcPts val="800"/>
              </a:spcAft>
            </a:pPr>
            <a:r>
              <a:rPr lang="en-US" altLang="en-US" sz="1400" b="1">
                <a:latin typeface="Calibri" panose="020F0502020204030204"/>
                <a:ea typeface="Calibri" panose="020F0502020204030204"/>
              </a:rPr>
              <a:t>Due to the following reasons-</a:t>
            </a:r>
            <a:endParaRPr lang="en-US" altLang="en-US" sz="1400" b="1">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High Returns: Saffron’s market price ranges between ₹2.5 lakh to ₹3 lakh per kilogram due to its labor-intensive cultivation and limited supply.</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Controlled Environment: You’re not at the mercy of unpredictable weather conditions.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Year-Round Production: Unlike traditional seasonal farming, you can cultivate and harvest saffron throughout the year.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Eco-Friendly Practices: Indoor farming uses resources like water and soil more efficiently, reducing environmental impact.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b="1">
                <a:latin typeface="Calibri" panose="020F0502020204030204"/>
                <a:ea typeface="Calibri" panose="020F0502020204030204"/>
              </a:rPr>
              <a:t>Choose the Right Location</a:t>
            </a:r>
            <a:endParaRPr lang="en-US" altLang="en-US" sz="1400" b="1">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Your grow room can be set up in a spare room, basement, or greenhouse. Ensure the space is insulated to maintain consistent environmental conditions.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b="1">
                <a:latin typeface="Calibri" panose="020F0502020204030204"/>
                <a:ea typeface="Calibri" panose="020F0502020204030204"/>
              </a:rPr>
              <a:t>Procure High-Quality Saffron Corms</a:t>
            </a:r>
            <a:endParaRPr lang="en-US" altLang="en-US" sz="1400" b="1">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Saffron corms (bulbs) are the foundation of your business. Look for disease-free, mature corms from trusted suppliers. A single corm can produce saffron for up to five years with proper care.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Initial Investment: A quintal (100 kg) of saffron corms costs around ₹3-5 lakh. </a:t>
            </a:r>
            <a:endParaRPr lang="en-US" altLang="en-US" sz="1400">
              <a:latin typeface="Calibri" panose="020F0502020204030204"/>
              <a:ea typeface="Calibri" panose="020F0502020204030204"/>
            </a:endParaRPr>
          </a:p>
          <a:p>
            <a:pPr defTabSz="266700">
              <a:lnSpc>
                <a:spcPct val="107000"/>
              </a:lnSpc>
              <a:spcAft>
                <a:spcPts val="800"/>
              </a:spcAft>
            </a:pPr>
            <a:r>
              <a:rPr lang="en-US" altLang="en-US" sz="1400">
                <a:latin typeface="Calibri" panose="020F0502020204030204"/>
                <a:ea typeface="Calibri" panose="020F0502020204030204"/>
              </a:rPr>
              <a:t>Yield Potential: From 100 kg of corms, you can harvest approximately 1-2 kg of saffron in the first year.  </a:t>
            </a:r>
            <a:endParaRPr lang="en-US" altLang="en-US" sz="1400">
              <a:latin typeface="Calibri" panose="020F0502020204030204"/>
              <a:ea typeface="Calibri" panose="020F0502020204030204"/>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35" y="0"/>
            <a:ext cx="12191365" cy="6062345"/>
          </a:xfrm>
          <a:prstGeom prst="rect">
            <a:avLst/>
          </a:prstGeom>
        </p:spPr>
        <p:txBody>
          <a:bodyPr wrap="square">
            <a:spAutoFit/>
          </a:bodyPr>
          <a:p>
            <a:pPr marL="0" indent="0">
              <a:lnSpc>
                <a:spcPts val="1260"/>
              </a:lnSpc>
              <a:spcBef>
                <a:spcPct val="0"/>
              </a:spcBef>
              <a:spcAft>
                <a:spcPts val="1200"/>
              </a:spcAft>
            </a:pPr>
            <a:endParaRPr sz="1900" b="1" i="0">
              <a:solidFill>
                <a:srgbClr val="222222"/>
              </a:solidFill>
              <a:latin typeface="Roboto"/>
              <a:ea typeface="Roboto"/>
            </a:endParaRPr>
          </a:p>
          <a:p>
            <a:pPr marL="0" indent="0">
              <a:lnSpc>
                <a:spcPts val="1260"/>
              </a:lnSpc>
              <a:spcBef>
                <a:spcPct val="0"/>
              </a:spcBef>
              <a:spcAft>
                <a:spcPts val="1200"/>
              </a:spcAft>
            </a:pPr>
            <a:r>
              <a:rPr lang="en-US" sz="1900" b="1" i="0">
                <a:solidFill>
                  <a:srgbClr val="222222"/>
                </a:solidFill>
                <a:latin typeface="Roboto"/>
                <a:ea typeface="Roboto"/>
              </a:rPr>
              <a:t>An</a:t>
            </a:r>
            <a:r>
              <a:rPr sz="1900" b="1" i="0">
                <a:solidFill>
                  <a:srgbClr val="222222"/>
                </a:solidFill>
                <a:latin typeface="Roboto"/>
                <a:ea typeface="Roboto"/>
              </a:rPr>
              <a:t> Ideal Growing Environment</a:t>
            </a:r>
            <a:endParaRPr sz="1900" b="1"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Light:</a:t>
            </a:r>
            <a:r>
              <a:rPr sz="1600" b="0" i="0">
                <a:solidFill>
                  <a:srgbClr val="222222"/>
                </a:solidFill>
                <a:latin typeface="Roboto"/>
                <a:ea typeface="Roboto"/>
              </a:rPr>
              <a:t> Saffron requires 12-14 hours of light daily. Use LED grow lights for energy efficiency and adjust light intensity to mimic natural sunlight.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Temperature:</a:t>
            </a:r>
            <a:r>
              <a:rPr sz="1600" b="0" i="0">
                <a:solidFill>
                  <a:srgbClr val="222222"/>
                </a:solidFill>
                <a:latin typeface="Roboto"/>
                <a:ea typeface="Roboto"/>
              </a:rPr>
              <a:t> Maintain a cool temperature between 10-21°C (50-70°F). This range is ideal for healthy flowering.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Humidity: </a:t>
            </a:r>
            <a:r>
              <a:rPr sz="1600" b="0" i="0">
                <a:solidFill>
                  <a:srgbClr val="222222"/>
                </a:solidFill>
                <a:latin typeface="Roboto"/>
                <a:ea typeface="Roboto"/>
              </a:rPr>
              <a:t>Keep humidity levels between 40-60%. Invest in dehumidifiers to prevent fungal growth.</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Soil &amp; Water:</a:t>
            </a:r>
            <a:r>
              <a:rPr sz="1600" b="0" i="0">
                <a:solidFill>
                  <a:srgbClr val="222222"/>
                </a:solidFill>
                <a:latin typeface="Roboto"/>
                <a:ea typeface="Roboto"/>
              </a:rPr>
              <a:t> Use a well-draining soil mix of sand, perlite, and peat moss. Maintain soil pH between 6-8. Water sparingly to keep the soil slightly moist but not waterlogged. </a:t>
            </a:r>
            <a:endParaRPr sz="1600" b="0" i="0">
              <a:solidFill>
                <a:srgbClr val="222222"/>
              </a:solidFill>
              <a:latin typeface="Roboto"/>
              <a:ea typeface="Roboto"/>
            </a:endParaRPr>
          </a:p>
          <a:p>
            <a:pPr marL="0" indent="0">
              <a:spcBef>
                <a:spcPct val="0"/>
              </a:spcBef>
              <a:spcAft>
                <a:spcPct val="0"/>
              </a:spcAft>
              <a:buFont typeface="Arial" panose="020B0604020202020204"/>
              <a:buChar char="•"/>
            </a:pPr>
            <a:endParaRPr sz="1600" b="0" i="0">
              <a:solidFill>
                <a:srgbClr val="222222"/>
              </a:solidFill>
              <a:latin typeface="Roboto"/>
              <a:ea typeface="Roboto"/>
            </a:endParaRPr>
          </a:p>
          <a:p>
            <a:pPr marL="0" indent="0">
              <a:lnSpc>
                <a:spcPts val="1260"/>
              </a:lnSpc>
              <a:spcBef>
                <a:spcPct val="0"/>
              </a:spcBef>
              <a:spcAft>
                <a:spcPts val="1200"/>
              </a:spcAft>
            </a:pPr>
            <a:r>
              <a:rPr sz="1900" b="1" i="0">
                <a:solidFill>
                  <a:srgbClr val="222222"/>
                </a:solidFill>
                <a:latin typeface="Roboto"/>
                <a:ea typeface="Roboto"/>
              </a:rPr>
              <a:t>Multi-Tier Racks &amp; Trays</a:t>
            </a:r>
            <a:endParaRPr sz="1900" b="1" i="0">
              <a:solidFill>
                <a:srgbClr val="222222"/>
              </a:solidFill>
              <a:latin typeface="Roboto"/>
              <a:ea typeface="Roboto"/>
            </a:endParaRPr>
          </a:p>
          <a:p>
            <a:pPr marL="0" indent="0">
              <a:spcBef>
                <a:spcPct val="0"/>
              </a:spcBef>
              <a:spcAft>
                <a:spcPts val="1500"/>
              </a:spcAft>
            </a:pPr>
            <a:r>
              <a:rPr sz="1600" b="0" i="0">
                <a:solidFill>
                  <a:srgbClr val="222222"/>
                </a:solidFill>
                <a:latin typeface="Roboto"/>
                <a:ea typeface="Roboto"/>
              </a:rPr>
              <a:t>Maximize space by using multi-tier racks and trays. This allows you to grow more plants in a smaller area, reducing overhead costs.  </a:t>
            </a:r>
            <a:endParaRPr sz="1600" b="0" i="0">
              <a:solidFill>
                <a:srgbClr val="222222"/>
              </a:solidFill>
              <a:latin typeface="Roboto"/>
              <a:ea typeface="Roboto"/>
            </a:endParaRPr>
          </a:p>
          <a:p>
            <a:pPr marL="0" indent="0">
              <a:lnSpc>
                <a:spcPts val="1260"/>
              </a:lnSpc>
              <a:spcBef>
                <a:spcPct val="0"/>
              </a:spcBef>
              <a:spcAft>
                <a:spcPts val="1200"/>
              </a:spcAft>
            </a:pPr>
            <a:r>
              <a:rPr sz="1900" b="1" i="0">
                <a:solidFill>
                  <a:srgbClr val="222222"/>
                </a:solidFill>
                <a:latin typeface="Roboto"/>
                <a:ea typeface="Roboto"/>
              </a:rPr>
              <a:t>Cultivation Process</a:t>
            </a:r>
            <a:endParaRPr sz="1900" b="1"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Planting the Corms:</a:t>
            </a:r>
            <a:r>
              <a:rPr sz="1600" b="0" i="0">
                <a:solidFill>
                  <a:srgbClr val="222222"/>
                </a:solidFill>
                <a:latin typeface="Roboto"/>
                <a:ea typeface="Roboto"/>
              </a:rPr>
              <a:t> Plant corms in rows, ensuring adequate spacing for airflow. Cover them lightly with soil to allow proper root growth.</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Monitoring:</a:t>
            </a:r>
            <a:r>
              <a:rPr sz="1600" b="0" i="0">
                <a:solidFill>
                  <a:srgbClr val="222222"/>
                </a:solidFill>
                <a:latin typeface="Roboto"/>
                <a:ea typeface="Roboto"/>
              </a:rPr>
              <a:t>  Regularly check for pests or diseases. Remove any infected plants immediately to prevent contamination.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Flowering Period: </a:t>
            </a:r>
            <a:r>
              <a:rPr sz="1600" b="0" i="0">
                <a:solidFill>
                  <a:srgbClr val="222222"/>
                </a:solidFill>
                <a:latin typeface="Roboto"/>
                <a:ea typeface="Roboto"/>
              </a:rPr>
              <a:t>Saffron flowers usually appear 6-8 weeks after planting. Each flower produces three red stigmas, which are the valuable saffron threads. </a:t>
            </a:r>
            <a:endParaRPr sz="1600" b="0" i="0">
              <a:solidFill>
                <a:srgbClr val="222222"/>
              </a:solidFill>
              <a:latin typeface="Roboto"/>
              <a:ea typeface="Roboto"/>
            </a:endParaRPr>
          </a:p>
          <a:p>
            <a:pPr marL="0" indent="0">
              <a:spcBef>
                <a:spcPct val="0"/>
              </a:spcBef>
              <a:spcAft>
                <a:spcPct val="0"/>
              </a:spcAft>
              <a:buFont typeface="Arial" panose="020B0604020202020204"/>
              <a:buChar char="•"/>
            </a:pPr>
            <a:endParaRPr sz="1600" b="0" i="0">
              <a:solidFill>
                <a:srgbClr val="222222"/>
              </a:solidFill>
              <a:latin typeface="Roboto"/>
              <a:ea typeface="Roboto"/>
            </a:endParaRPr>
          </a:p>
          <a:p>
            <a:pPr marL="0" indent="0">
              <a:lnSpc>
                <a:spcPts val="1260"/>
              </a:lnSpc>
              <a:spcBef>
                <a:spcPct val="0"/>
              </a:spcBef>
              <a:spcAft>
                <a:spcPts val="1200"/>
              </a:spcAft>
            </a:pPr>
            <a:r>
              <a:rPr sz="1900" b="1" i="0">
                <a:solidFill>
                  <a:srgbClr val="222222"/>
                </a:solidFill>
                <a:latin typeface="Roboto"/>
                <a:ea typeface="Roboto"/>
              </a:rPr>
              <a:t>Harvesting </a:t>
            </a:r>
            <a:endParaRPr sz="1900" b="1" i="0">
              <a:solidFill>
                <a:srgbClr val="222222"/>
              </a:solidFill>
              <a:latin typeface="Roboto"/>
              <a:ea typeface="Roboto"/>
            </a:endParaRPr>
          </a:p>
          <a:p>
            <a:pPr marL="0" indent="0">
              <a:spcBef>
                <a:spcPct val="0"/>
              </a:spcBef>
              <a:spcAft>
                <a:spcPts val="1500"/>
              </a:spcAft>
            </a:pPr>
            <a:r>
              <a:rPr sz="1600" b="0" i="0">
                <a:solidFill>
                  <a:srgbClr val="222222"/>
                </a:solidFill>
                <a:latin typeface="Roboto"/>
                <a:ea typeface="Roboto"/>
              </a:rPr>
              <a:t>Harvest the flowers early in the morning when the blooms are fresh. Be gentle while plucking the flowers to avoid damaging the stigmas.</a:t>
            </a:r>
            <a:endParaRPr sz="1600" b="0" i="0">
              <a:solidFill>
                <a:srgbClr val="222222"/>
              </a:solidFill>
              <a:latin typeface="Roboto"/>
              <a:ea typeface="Roboto"/>
            </a:endParaRPr>
          </a:p>
          <a:p>
            <a:pPr marL="0" indent="0">
              <a:lnSpc>
                <a:spcPts val="1260"/>
              </a:lnSpc>
              <a:spcBef>
                <a:spcPct val="0"/>
              </a:spcBef>
              <a:spcAft>
                <a:spcPts val="1200"/>
              </a:spcAft>
            </a:pPr>
            <a:r>
              <a:rPr sz="1900" b="1" i="0">
                <a:solidFill>
                  <a:srgbClr val="222222"/>
                </a:solidFill>
                <a:latin typeface="Roboto"/>
                <a:ea typeface="Roboto"/>
              </a:rPr>
              <a:t>Processing</a:t>
            </a:r>
            <a:endParaRPr sz="1900" b="1" i="0">
              <a:solidFill>
                <a:srgbClr val="222222"/>
              </a:solidFill>
              <a:latin typeface="Roboto"/>
              <a:ea typeface="Roboto"/>
            </a:endParaRPr>
          </a:p>
          <a:p>
            <a:pPr marL="0" indent="0">
              <a:spcBef>
                <a:spcPct val="0"/>
              </a:spcBef>
              <a:spcAft>
                <a:spcPts val="1500"/>
              </a:spcAft>
            </a:pPr>
            <a:r>
              <a:rPr sz="1600" b="0" i="0">
                <a:solidFill>
                  <a:srgbClr val="222222"/>
                </a:solidFill>
                <a:latin typeface="Roboto"/>
                <a:ea typeface="Roboto"/>
              </a:rPr>
              <a:t>Separate the red stigmas from the flowers by hand. Dry the stigmas using a food dehydrator or low-temperature oven (30-40°C). Store the dried saffron in airtight containers in a cool, dark place to preserve its aroma and color. </a:t>
            </a:r>
            <a:endParaRPr sz="1600" b="0" i="0">
              <a:solidFill>
                <a:srgbClr val="222222"/>
              </a:solidFill>
              <a:latin typeface="Roboto"/>
              <a:ea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0" y="86995"/>
            <a:ext cx="9234805" cy="1129665"/>
          </a:xfrm>
          <a:prstGeom prst="rect">
            <a:avLst/>
          </a:prstGeom>
        </p:spPr>
        <p:txBody>
          <a:bodyPr wrap="square">
            <a:spAutoFit/>
          </a:bodyPr>
          <a:p>
            <a:pPr marL="0" indent="0">
              <a:lnSpc>
                <a:spcPts val="1260"/>
              </a:lnSpc>
              <a:spcBef>
                <a:spcPct val="0"/>
              </a:spcBef>
              <a:spcAft>
                <a:spcPts val="1200"/>
              </a:spcAft>
            </a:pPr>
            <a:r>
              <a:rPr sz="2400" b="1" i="0">
                <a:solidFill>
                  <a:srgbClr val="222222"/>
                </a:solidFill>
                <a:latin typeface="Roboto"/>
                <a:ea typeface="Roboto"/>
              </a:rPr>
              <a:t>Business Strategy and Financials</a:t>
            </a:r>
            <a:endParaRPr sz="2400" b="1" i="0">
              <a:solidFill>
                <a:srgbClr val="222222"/>
              </a:solidFill>
              <a:latin typeface="Roboto"/>
              <a:ea typeface="Roboto"/>
            </a:endParaRPr>
          </a:p>
          <a:p>
            <a:pPr marL="0" indent="0">
              <a:spcBef>
                <a:spcPct val="0"/>
              </a:spcBef>
              <a:spcAft>
                <a:spcPts val="1500"/>
              </a:spcAft>
            </a:pPr>
            <a:r>
              <a:rPr lang="en-US" sz="2400" b="0" i="0">
                <a:solidFill>
                  <a:srgbClr val="222222"/>
                </a:solidFill>
                <a:latin typeface="Roboto"/>
                <a:ea typeface="Roboto"/>
              </a:rPr>
              <a:t>B</a:t>
            </a:r>
            <a:r>
              <a:rPr sz="2400" b="0" i="0">
                <a:solidFill>
                  <a:srgbClr val="222222"/>
                </a:solidFill>
                <a:latin typeface="Roboto"/>
                <a:ea typeface="Roboto"/>
              </a:rPr>
              <a:t>usiness aspects of Indor Saffron farming-</a:t>
            </a:r>
            <a:endParaRPr sz="2400" b="0" i="0">
              <a:solidFill>
                <a:srgbClr val="222222"/>
              </a:solidFill>
              <a:latin typeface="Roboto"/>
              <a:ea typeface="Roboto"/>
            </a:endParaRPr>
          </a:p>
          <a:p>
            <a:pPr marL="0" indent="0">
              <a:lnSpc>
                <a:spcPts val="1260"/>
              </a:lnSpc>
              <a:spcBef>
                <a:spcPct val="0"/>
              </a:spcBef>
              <a:spcAft>
                <a:spcPts val="1200"/>
              </a:spcAft>
            </a:pPr>
            <a:r>
              <a:rPr sz="1900" b="1" i="0">
                <a:solidFill>
                  <a:srgbClr val="222222"/>
                </a:solidFill>
                <a:latin typeface="Roboto"/>
                <a:ea typeface="Roboto"/>
              </a:rPr>
              <a:t>Startup Costs</a:t>
            </a:r>
            <a:endParaRPr sz="1900" b="1" i="0">
              <a:solidFill>
                <a:srgbClr val="222222"/>
              </a:solidFill>
              <a:latin typeface="Roboto"/>
              <a:ea typeface="Roboto"/>
            </a:endParaRPr>
          </a:p>
        </p:txBody>
      </p:sp>
      <p:graphicFrame>
        <p:nvGraphicFramePr>
          <p:cNvPr id="5" name="Table 4"/>
          <p:cNvGraphicFramePr/>
          <p:nvPr/>
        </p:nvGraphicFramePr>
        <p:xfrm>
          <a:off x="60325" y="1321753"/>
          <a:ext cx="10485120" cy="0"/>
        </p:xfrm>
        <a:graphic>
          <a:graphicData uri="http://schemas.openxmlformats.org/drawingml/2006/table">
            <a:tbl>
              <a:tblPr/>
              <a:tblGrid>
                <a:gridCol w="5242560"/>
                <a:gridCol w="5242560"/>
              </a:tblGrid>
              <a:tr h="0">
                <a:tc>
                  <a:txBody>
                    <a:bodyPr/>
                    <a:p>
                      <a:pPr marL="0" indent="0"/>
                      <a:r>
                        <a:rPr sz="1600" b="1"/>
                        <a:t>Expense</a:t>
                      </a:r>
                      <a:endParaRPr sz="1600" b="1"/>
                    </a:p>
                  </a:txBody>
                  <a:tcPr marL="66675" marR="66675" marT="66675" marB="66675" anchor="ctr" anchorCtr="0">
                    <a:lnL>
                      <a:noFill/>
                    </a:lnL>
                    <a:lnR>
                      <a:noFill/>
                    </a:lnR>
                    <a:lnT>
                      <a:noFill/>
                    </a:lnT>
                    <a:lnB>
                      <a:noFill/>
                    </a:lnB>
                    <a:noFill/>
                  </a:tcPr>
                </a:tc>
                <a:tc>
                  <a:txBody>
                    <a:bodyPr/>
                    <a:p>
                      <a:pPr marL="0" indent="0"/>
                      <a:r>
                        <a:rPr sz="1600" b="1"/>
                        <a:t>Estimated Cost (₹)</a:t>
                      </a:r>
                      <a:endParaRPr sz="1600" b="1"/>
                    </a:p>
                  </a:txBody>
                  <a:tcPr marL="66675" marR="66675" marT="66675" marB="66675" anchor="ctr" anchorCtr="0">
                    <a:lnL>
                      <a:noFill/>
                    </a:lnL>
                    <a:lnR>
                      <a:noFill/>
                    </a:lnR>
                    <a:lnT>
                      <a:noFill/>
                    </a:lnT>
                    <a:lnB>
                      <a:noFill/>
                    </a:lnB>
                    <a:noFill/>
                  </a:tcPr>
                </a:tc>
              </a:tr>
              <a:tr h="0">
                <a:tc>
                  <a:txBody>
                    <a:bodyPr/>
                    <a:p>
                      <a:pPr marL="0" indent="0"/>
                      <a:r>
                        <a:rPr sz="1600" b="1"/>
                        <a:t>Saffron corms (100 kg)</a:t>
                      </a:r>
                      <a:endParaRPr sz="1600" b="1"/>
                    </a:p>
                  </a:txBody>
                  <a:tcPr marL="66675" marR="66675" marT="66675" marB="66675" anchor="ctr" anchorCtr="0">
                    <a:lnL>
                      <a:noFill/>
                    </a:lnL>
                    <a:lnR>
                      <a:noFill/>
                    </a:lnR>
                    <a:lnT>
                      <a:noFill/>
                    </a:lnT>
                    <a:lnB>
                      <a:noFill/>
                    </a:lnB>
                    <a:noFill/>
                  </a:tcPr>
                </a:tc>
                <a:tc>
                  <a:txBody>
                    <a:bodyPr/>
                    <a:p>
                      <a:pPr marL="0" indent="0"/>
                      <a:r>
                        <a:rPr sz="1600"/>
                        <a:t>3,00,000 – 5,00,000</a:t>
                      </a:r>
                      <a:endParaRPr sz="1600"/>
                    </a:p>
                  </a:txBody>
                  <a:tcPr marL="66675" marR="66675" marT="66675" marB="66675" anchor="ctr" anchorCtr="0">
                    <a:lnL>
                      <a:noFill/>
                    </a:lnL>
                    <a:lnR>
                      <a:noFill/>
                    </a:lnR>
                    <a:lnT>
                      <a:noFill/>
                    </a:lnT>
                    <a:lnB>
                      <a:noFill/>
                    </a:lnB>
                    <a:noFill/>
                  </a:tcPr>
                </a:tc>
              </a:tr>
              <a:tr h="0">
                <a:tc>
                  <a:txBody>
                    <a:bodyPr/>
                    <a:p>
                      <a:pPr marL="0" indent="0"/>
                      <a:r>
                        <a:rPr sz="1600" b="1"/>
                        <a:t>LED grow lights</a:t>
                      </a:r>
                      <a:endParaRPr sz="1600" b="1"/>
                    </a:p>
                  </a:txBody>
                  <a:tcPr marL="66675" marR="66675" marT="66675" marB="66675" anchor="ctr" anchorCtr="0">
                    <a:lnL>
                      <a:noFill/>
                    </a:lnL>
                    <a:lnR>
                      <a:noFill/>
                    </a:lnR>
                    <a:lnT>
                      <a:noFill/>
                    </a:lnT>
                    <a:lnB>
                      <a:noFill/>
                    </a:lnB>
                    <a:noFill/>
                  </a:tcPr>
                </a:tc>
                <a:tc>
                  <a:txBody>
                    <a:bodyPr/>
                    <a:p>
                      <a:pPr marL="0" indent="0"/>
                      <a:r>
                        <a:rPr sz="1600"/>
                        <a:t>50,000 – 1,00,000 </a:t>
                      </a:r>
                      <a:endParaRPr sz="1600"/>
                    </a:p>
                  </a:txBody>
                  <a:tcPr marL="66675" marR="66675" marT="66675" marB="66675" anchor="ctr" anchorCtr="0">
                    <a:lnL>
                      <a:noFill/>
                    </a:lnL>
                    <a:lnR>
                      <a:noFill/>
                    </a:lnR>
                    <a:lnT>
                      <a:noFill/>
                    </a:lnT>
                    <a:lnB>
                      <a:noFill/>
                    </a:lnB>
                    <a:noFill/>
                  </a:tcPr>
                </a:tc>
              </a:tr>
              <a:tr h="0">
                <a:tc>
                  <a:txBody>
                    <a:bodyPr/>
                    <a:p>
                      <a:pPr marL="0" indent="0"/>
                      <a:r>
                        <a:rPr sz="1600" b="1"/>
                        <a:t>Racks and trays</a:t>
                      </a:r>
                      <a:endParaRPr sz="1600" b="1"/>
                    </a:p>
                  </a:txBody>
                  <a:tcPr marL="66675" marR="66675" marT="66675" marB="66675" anchor="ctr" anchorCtr="0">
                    <a:lnL>
                      <a:noFill/>
                    </a:lnL>
                    <a:lnR>
                      <a:noFill/>
                    </a:lnR>
                    <a:lnT>
                      <a:noFill/>
                    </a:lnT>
                    <a:lnB>
                      <a:noFill/>
                    </a:lnB>
                    <a:noFill/>
                  </a:tcPr>
                </a:tc>
                <a:tc>
                  <a:txBody>
                    <a:bodyPr/>
                    <a:p>
                      <a:pPr marL="0" indent="0"/>
                      <a:r>
                        <a:rPr sz="1600"/>
                        <a:t>30,000 – 50,000</a:t>
                      </a:r>
                      <a:endParaRPr sz="1600"/>
                    </a:p>
                  </a:txBody>
                  <a:tcPr marL="66675" marR="66675" marT="66675" marB="66675" anchor="ctr" anchorCtr="0">
                    <a:lnL>
                      <a:noFill/>
                    </a:lnL>
                    <a:lnR>
                      <a:noFill/>
                    </a:lnR>
                    <a:lnT>
                      <a:noFill/>
                    </a:lnT>
                    <a:lnB>
                      <a:noFill/>
                    </a:lnB>
                    <a:noFill/>
                  </a:tcPr>
                </a:tc>
              </a:tr>
              <a:tr h="0">
                <a:tc>
                  <a:txBody>
                    <a:bodyPr/>
                    <a:p>
                      <a:pPr marL="0" indent="0"/>
                      <a:r>
                        <a:rPr sz="1600" b="1"/>
                        <a:t>Climate control systems</a:t>
                      </a:r>
                      <a:endParaRPr sz="1600" b="1"/>
                    </a:p>
                  </a:txBody>
                  <a:tcPr marL="66675" marR="66675" marT="66675" marB="66675" anchor="ctr" anchorCtr="0">
                    <a:lnL>
                      <a:noFill/>
                    </a:lnL>
                    <a:lnR>
                      <a:noFill/>
                    </a:lnR>
                    <a:lnT>
                      <a:noFill/>
                    </a:lnT>
                    <a:lnB>
                      <a:noFill/>
                    </a:lnB>
                    <a:noFill/>
                  </a:tcPr>
                </a:tc>
                <a:tc>
                  <a:txBody>
                    <a:bodyPr/>
                    <a:p>
                      <a:pPr marL="0" indent="0"/>
                      <a:r>
                        <a:rPr sz="1600"/>
                        <a:t>1,50,000 – 2,00,000</a:t>
                      </a:r>
                      <a:endParaRPr sz="1600"/>
                    </a:p>
                  </a:txBody>
                  <a:tcPr marL="66675" marR="66675" marT="66675" marB="66675" anchor="ctr" anchorCtr="0">
                    <a:lnL>
                      <a:noFill/>
                    </a:lnL>
                    <a:lnR>
                      <a:noFill/>
                    </a:lnR>
                    <a:lnT>
                      <a:noFill/>
                    </a:lnT>
                    <a:lnB>
                      <a:noFill/>
                    </a:lnB>
                    <a:noFill/>
                  </a:tcPr>
                </a:tc>
              </a:tr>
              <a:tr h="0">
                <a:tc>
                  <a:txBody>
                    <a:bodyPr/>
                    <a:p>
                      <a:pPr marL="0" indent="0"/>
                      <a:r>
                        <a:rPr sz="1600" b="1"/>
                        <a:t>Miscellaneous (soil, tools)</a:t>
                      </a:r>
                      <a:endParaRPr sz="1600" b="1"/>
                    </a:p>
                  </a:txBody>
                  <a:tcPr marL="66675" marR="66675" marT="66675" marB="66675" anchor="ctr" anchorCtr="0">
                    <a:lnL>
                      <a:noFill/>
                    </a:lnL>
                    <a:lnR>
                      <a:noFill/>
                    </a:lnR>
                    <a:lnT>
                      <a:noFill/>
                    </a:lnT>
                    <a:lnB>
                      <a:noFill/>
                    </a:lnB>
                    <a:noFill/>
                  </a:tcPr>
                </a:tc>
                <a:tc>
                  <a:txBody>
                    <a:bodyPr/>
                    <a:p>
                      <a:pPr marL="0" indent="0"/>
                      <a:r>
                        <a:rPr sz="1600"/>
                        <a:t>20,000 – 30,000  </a:t>
                      </a:r>
                      <a:endParaRPr sz="1600"/>
                    </a:p>
                  </a:txBody>
                  <a:tcPr marL="66675" marR="66675" marT="66675" marB="66675" anchor="ctr" anchorCtr="0">
                    <a:lnL>
                      <a:noFill/>
                    </a:lnL>
                    <a:lnR>
                      <a:noFill/>
                    </a:lnR>
                    <a:lnT>
                      <a:noFill/>
                    </a:lnT>
                    <a:lnB>
                      <a:noFill/>
                    </a:lnB>
                    <a:noFill/>
                  </a:tcPr>
                </a:tc>
              </a:tr>
              <a:tr h="0">
                <a:tc>
                  <a:txBody>
                    <a:bodyPr/>
                    <a:p>
                      <a:pPr marL="0" indent="0"/>
                      <a:r>
                        <a:rPr sz="1600" b="1"/>
                        <a:t>Total</a:t>
                      </a:r>
                      <a:endParaRPr sz="1600" b="1"/>
                    </a:p>
                  </a:txBody>
                  <a:tcPr marL="66675" marR="66675" marT="66675" marB="66675" anchor="ctr" anchorCtr="0">
                    <a:lnL>
                      <a:noFill/>
                    </a:lnL>
                    <a:lnR>
                      <a:noFill/>
                    </a:lnR>
                    <a:lnT>
                      <a:noFill/>
                    </a:lnT>
                    <a:lnB>
                      <a:noFill/>
                    </a:lnB>
                    <a:noFill/>
                  </a:tcPr>
                </a:tc>
                <a:tc>
                  <a:txBody>
                    <a:bodyPr/>
                    <a:p>
                      <a:pPr marL="0" indent="0"/>
                      <a:r>
                        <a:rPr sz="1600"/>
                        <a:t>5,50,000 – 9,00,000</a:t>
                      </a:r>
                      <a:endParaRPr sz="1600"/>
                    </a:p>
                  </a:txBody>
                  <a:tcPr marL="66675" marR="66675" marT="66675" marB="66675" anchor="ctr" anchorCtr="0">
                    <a:lnL>
                      <a:noFill/>
                    </a:lnL>
                    <a:lnR>
                      <a:noFill/>
                    </a:lnR>
                    <a:lnT>
                      <a:noFill/>
                    </a:lnT>
                    <a:lnB>
                      <a:noFill/>
                    </a:lnB>
                    <a:noFill/>
                  </a:tcPr>
                </a:tc>
              </a:tr>
            </a:tbl>
          </a:graphicData>
        </a:graphic>
      </p:graphicFrame>
      <p:sp>
        <p:nvSpPr>
          <p:cNvPr id="6" name="Text Box 5"/>
          <p:cNvSpPr txBox="1"/>
          <p:nvPr/>
        </p:nvSpPr>
        <p:spPr>
          <a:xfrm>
            <a:off x="0" y="3139757"/>
            <a:ext cx="5080000" cy="591185"/>
          </a:xfrm>
          <a:prstGeom prst="rect">
            <a:avLst/>
          </a:prstGeom>
        </p:spPr>
        <p:txBody>
          <a:bodyPr>
            <a:spAutoFit/>
          </a:bodyPr>
          <a:p>
            <a:endParaRPr sz="2200"/>
          </a:p>
          <a:p>
            <a:pPr marL="0" indent="0">
              <a:lnSpc>
                <a:spcPts val="1260"/>
              </a:lnSpc>
              <a:spcBef>
                <a:spcPct val="0"/>
              </a:spcBef>
              <a:spcAft>
                <a:spcPts val="1200"/>
              </a:spcAft>
            </a:pPr>
            <a:r>
              <a:rPr sz="1600" b="1" i="0">
                <a:solidFill>
                  <a:srgbClr val="222222"/>
                </a:solidFill>
                <a:latin typeface="Roboto"/>
                <a:ea typeface="Roboto"/>
              </a:rPr>
              <a:t>Revenue Potential</a:t>
            </a:r>
            <a:endParaRPr sz="1600" b="1" i="0">
              <a:solidFill>
                <a:srgbClr val="222222"/>
              </a:solidFill>
              <a:latin typeface="Roboto"/>
              <a:ea typeface="Roboto"/>
            </a:endParaRPr>
          </a:p>
        </p:txBody>
      </p:sp>
      <p:graphicFrame>
        <p:nvGraphicFramePr>
          <p:cNvPr id="7" name="Table 6"/>
          <p:cNvGraphicFramePr/>
          <p:nvPr/>
        </p:nvGraphicFramePr>
        <p:xfrm>
          <a:off x="60325" y="4416107"/>
          <a:ext cx="10485120" cy="0"/>
        </p:xfrm>
        <a:graphic>
          <a:graphicData uri="http://schemas.openxmlformats.org/drawingml/2006/table">
            <a:tbl>
              <a:tblPr/>
              <a:tblGrid>
                <a:gridCol w="3495040"/>
                <a:gridCol w="3495040"/>
                <a:gridCol w="3495040"/>
              </a:tblGrid>
              <a:tr h="0">
                <a:tc>
                  <a:txBody>
                    <a:bodyPr/>
                    <a:p>
                      <a:pPr marL="0" indent="0"/>
                      <a:r>
                        <a:rPr sz="1600" b="1"/>
                        <a:t>Yield (kg)</a:t>
                      </a:r>
                      <a:endParaRPr sz="1600" b="1"/>
                    </a:p>
                  </a:txBody>
                  <a:tcPr marL="66675" marR="66675" marT="66675" marB="66675" anchor="ctr" anchorCtr="0">
                    <a:lnL>
                      <a:noFill/>
                    </a:lnL>
                    <a:lnR>
                      <a:noFill/>
                    </a:lnR>
                    <a:lnT>
                      <a:noFill/>
                    </a:lnT>
                    <a:lnB>
                      <a:noFill/>
                    </a:lnB>
                    <a:noFill/>
                  </a:tcPr>
                </a:tc>
                <a:tc>
                  <a:txBody>
                    <a:bodyPr/>
                    <a:p>
                      <a:pPr marL="0" indent="0"/>
                      <a:r>
                        <a:rPr sz="1600" b="1"/>
                        <a:t>Price per kg (₹)</a:t>
                      </a:r>
                      <a:endParaRPr sz="1600" b="1"/>
                    </a:p>
                  </a:txBody>
                  <a:tcPr marL="66675" marR="66675" marT="66675" marB="66675" anchor="ctr" anchorCtr="0">
                    <a:lnL>
                      <a:noFill/>
                    </a:lnL>
                    <a:lnR>
                      <a:noFill/>
                    </a:lnR>
                    <a:lnT>
                      <a:noFill/>
                    </a:lnT>
                    <a:lnB>
                      <a:noFill/>
                    </a:lnB>
                    <a:noFill/>
                  </a:tcPr>
                </a:tc>
                <a:tc>
                  <a:txBody>
                    <a:bodyPr/>
                    <a:p>
                      <a:pPr marL="0" indent="0"/>
                      <a:r>
                        <a:rPr sz="1600" b="1"/>
                        <a:t>Total Revenue (₹)</a:t>
                      </a:r>
                      <a:endParaRPr sz="1600" b="1"/>
                    </a:p>
                  </a:txBody>
                  <a:tcPr marL="66675" marR="66675" marT="66675" marB="66675" anchor="ctr" anchorCtr="0">
                    <a:lnL>
                      <a:noFill/>
                    </a:lnL>
                    <a:lnR>
                      <a:noFill/>
                    </a:lnR>
                    <a:lnT>
                      <a:noFill/>
                    </a:lnT>
                    <a:lnB>
                      <a:noFill/>
                    </a:lnB>
                    <a:noFill/>
                  </a:tcPr>
                </a:tc>
              </a:tr>
              <a:tr h="0">
                <a:tc>
                  <a:txBody>
                    <a:bodyPr/>
                    <a:p>
                      <a:pPr marL="0" indent="0"/>
                      <a:r>
                        <a:rPr sz="1600" b="1"/>
                        <a:t>1.5</a:t>
                      </a:r>
                      <a:endParaRPr sz="1600" b="1"/>
                    </a:p>
                  </a:txBody>
                  <a:tcPr marL="66675" marR="66675" marT="66675" marB="66675" anchor="ctr" anchorCtr="0">
                    <a:lnL>
                      <a:noFill/>
                    </a:lnL>
                    <a:lnR>
                      <a:noFill/>
                    </a:lnR>
                    <a:lnT>
                      <a:noFill/>
                    </a:lnT>
                    <a:lnB>
                      <a:noFill/>
                    </a:lnB>
                    <a:noFill/>
                  </a:tcPr>
                </a:tc>
                <a:tc>
                  <a:txBody>
                    <a:bodyPr/>
                    <a:p>
                      <a:pPr marL="0" indent="0"/>
                      <a:r>
                        <a:rPr sz="1600"/>
                        <a:t>3,00,000 </a:t>
                      </a:r>
                      <a:endParaRPr sz="1600"/>
                    </a:p>
                  </a:txBody>
                  <a:tcPr marL="66675" marR="66675" marT="66675" marB="66675" anchor="ctr" anchorCtr="0">
                    <a:lnL>
                      <a:noFill/>
                    </a:lnL>
                    <a:lnR>
                      <a:noFill/>
                    </a:lnR>
                    <a:lnT>
                      <a:noFill/>
                    </a:lnT>
                    <a:lnB>
                      <a:noFill/>
                    </a:lnB>
                    <a:noFill/>
                  </a:tcPr>
                </a:tc>
                <a:tc>
                  <a:txBody>
                    <a:bodyPr/>
                    <a:p>
                      <a:pPr marL="0" indent="0"/>
                      <a:r>
                        <a:rPr sz="1600"/>
                        <a:t>4,50,000</a:t>
                      </a:r>
                      <a:endParaRPr sz="1600"/>
                    </a:p>
                  </a:txBody>
                  <a:tcPr marL="66675" marR="66675" marT="66675" marB="66675" anchor="ctr" anchorCtr="0">
                    <a:lnL>
                      <a:noFill/>
                    </a:lnL>
                    <a:lnR>
                      <a:noFill/>
                    </a:lnR>
                    <a:lnT>
                      <a:noFill/>
                    </a:lnT>
                    <a:lnB>
                      <a:noFill/>
                    </a:lnB>
                    <a:noFill/>
                  </a:tcPr>
                </a:tc>
              </a:tr>
              <a:tr h="0">
                <a:tc>
                  <a:txBody>
                    <a:bodyPr/>
                    <a:p>
                      <a:pPr marL="0" indent="0"/>
                      <a:r>
                        <a:rPr sz="1600" b="1"/>
                        <a:t>2.0</a:t>
                      </a:r>
                      <a:endParaRPr sz="1600" b="1"/>
                    </a:p>
                  </a:txBody>
                  <a:tcPr marL="66675" marR="66675" marT="66675" marB="66675" anchor="ctr" anchorCtr="0">
                    <a:lnL>
                      <a:noFill/>
                    </a:lnL>
                    <a:lnR>
                      <a:noFill/>
                    </a:lnR>
                    <a:lnT>
                      <a:noFill/>
                    </a:lnT>
                    <a:lnB>
                      <a:noFill/>
                    </a:lnB>
                    <a:noFill/>
                  </a:tcPr>
                </a:tc>
                <a:tc>
                  <a:txBody>
                    <a:bodyPr/>
                    <a:p>
                      <a:pPr marL="0" indent="0"/>
                      <a:r>
                        <a:rPr sz="1600"/>
                        <a:t>3,00,000 </a:t>
                      </a:r>
                      <a:endParaRPr sz="1600"/>
                    </a:p>
                  </a:txBody>
                  <a:tcPr marL="66675" marR="66675" marT="66675" marB="66675" anchor="ctr" anchorCtr="0">
                    <a:lnL>
                      <a:noFill/>
                    </a:lnL>
                    <a:lnR>
                      <a:noFill/>
                    </a:lnR>
                    <a:lnT>
                      <a:noFill/>
                    </a:lnT>
                    <a:lnB>
                      <a:noFill/>
                    </a:lnB>
                    <a:noFill/>
                  </a:tcPr>
                </a:tc>
                <a:tc>
                  <a:txBody>
                    <a:bodyPr/>
                    <a:p>
                      <a:pPr marL="0" indent="0"/>
                      <a:r>
                        <a:rPr sz="1600"/>
                        <a:t>6,00,000</a:t>
                      </a:r>
                      <a:endParaRPr sz="1600"/>
                    </a:p>
                  </a:txBody>
                  <a:tcPr marL="66675" marR="66675" marT="66675" marB="66675" anchor="ctr" anchorCtr="0">
                    <a:lnL>
                      <a:noFill/>
                    </a:lnL>
                    <a:lnR>
                      <a:noFill/>
                    </a:lnR>
                    <a:lnT>
                      <a:noFill/>
                    </a:lnT>
                    <a:lnB>
                      <a:noFill/>
                    </a:lnB>
                    <a:noFill/>
                  </a:tcPr>
                </a:tc>
              </a:tr>
            </a:tbl>
          </a:graphicData>
        </a:graphic>
      </p:graphicFrame>
      <p:sp>
        <p:nvSpPr>
          <p:cNvPr id="8" name="Text Box 7"/>
          <p:cNvSpPr txBox="1"/>
          <p:nvPr/>
        </p:nvSpPr>
        <p:spPr>
          <a:xfrm>
            <a:off x="60325" y="5653405"/>
            <a:ext cx="11595100" cy="706755"/>
          </a:xfrm>
          <a:prstGeom prst="rect">
            <a:avLst/>
          </a:prstGeom>
        </p:spPr>
        <p:txBody>
          <a:bodyPr wrap="square">
            <a:spAutoFit/>
          </a:bodyPr>
          <a:p>
            <a:endParaRPr sz="2000"/>
          </a:p>
          <a:p>
            <a:pPr marL="0" indent="0">
              <a:spcBef>
                <a:spcPct val="0"/>
              </a:spcBef>
              <a:spcAft>
                <a:spcPts val="1500"/>
              </a:spcAft>
            </a:pPr>
            <a:r>
              <a:rPr sz="2000" b="0" i="0">
                <a:solidFill>
                  <a:srgbClr val="222222"/>
                </a:solidFill>
                <a:latin typeface="Roboto"/>
                <a:ea typeface="Roboto"/>
              </a:rPr>
              <a:t>With proper care and increased yield in subsequent years, your profits can skyrocket.  </a:t>
            </a:r>
            <a:endParaRPr sz="2000" b="0" i="0">
              <a:solidFill>
                <a:srgbClr val="222222"/>
              </a:solidFill>
              <a:latin typeface="Roboto"/>
              <a:ea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52095" y="90170"/>
            <a:ext cx="12191365" cy="6677660"/>
          </a:xfrm>
          <a:prstGeom prst="rect">
            <a:avLst/>
          </a:prstGeom>
        </p:spPr>
        <p:txBody>
          <a:bodyPr wrap="square">
            <a:spAutoFit/>
          </a:bodyPr>
          <a:p>
            <a:pPr marL="0" indent="0">
              <a:spcBef>
                <a:spcPct val="0"/>
              </a:spcBef>
              <a:spcAft>
                <a:spcPts val="1500"/>
              </a:spcAft>
            </a:pPr>
            <a:r>
              <a:rPr sz="1600" b="1" i="0">
                <a:solidFill>
                  <a:srgbClr val="222222"/>
                </a:solidFill>
                <a:latin typeface="Roboto"/>
                <a:ea typeface="Roboto"/>
              </a:rPr>
              <a:t>Marketing and Sales</a:t>
            </a:r>
            <a:endParaRPr sz="1600" b="1"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Online Presence:</a:t>
            </a:r>
            <a:r>
              <a:rPr sz="1600" b="0" i="0">
                <a:solidFill>
                  <a:srgbClr val="222222"/>
                </a:solidFill>
                <a:latin typeface="Roboto"/>
                <a:ea typeface="Roboto"/>
              </a:rPr>
              <a:t> Build a website and use social media platforms to showcase your saffron.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Collaborate:</a:t>
            </a:r>
            <a:r>
              <a:rPr sz="1600" b="0" i="0">
                <a:solidFill>
                  <a:srgbClr val="222222"/>
                </a:solidFill>
                <a:latin typeface="Roboto"/>
                <a:ea typeface="Roboto"/>
              </a:rPr>
              <a:t>  Partner with local chefs, gourmet stores, and Ayurveda practitioners.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Export Opportunities:</a:t>
            </a:r>
            <a:r>
              <a:rPr sz="1600" b="0" i="0">
                <a:solidFill>
                  <a:srgbClr val="222222"/>
                </a:solidFill>
                <a:latin typeface="Roboto"/>
                <a:ea typeface="Roboto"/>
              </a:rPr>
              <a:t> Explore export markets in countries like the UAE, USA, and Europe.  </a:t>
            </a:r>
            <a:endParaRPr sz="1600" b="0" i="0">
              <a:solidFill>
                <a:srgbClr val="222222"/>
              </a:solidFill>
              <a:latin typeface="Roboto"/>
              <a:ea typeface="Roboto"/>
            </a:endParaRPr>
          </a:p>
          <a:p>
            <a:pPr marL="0" indent="0">
              <a:lnSpc>
                <a:spcPts val="1260"/>
              </a:lnSpc>
              <a:spcBef>
                <a:spcPct val="0"/>
              </a:spcBef>
              <a:spcAft>
                <a:spcPts val="1200"/>
              </a:spcAft>
            </a:pPr>
            <a:endParaRPr sz="1600" b="1" i="0">
              <a:solidFill>
                <a:srgbClr val="222222"/>
              </a:solidFill>
              <a:latin typeface="Roboto"/>
              <a:ea typeface="Roboto"/>
            </a:endParaRPr>
          </a:p>
          <a:p>
            <a:pPr marL="0" indent="0">
              <a:lnSpc>
                <a:spcPts val="1260"/>
              </a:lnSpc>
              <a:spcBef>
                <a:spcPct val="0"/>
              </a:spcBef>
              <a:spcAft>
                <a:spcPts val="1200"/>
              </a:spcAft>
            </a:pPr>
            <a:r>
              <a:rPr sz="1600" b="1" i="0">
                <a:solidFill>
                  <a:srgbClr val="222222"/>
                </a:solidFill>
                <a:latin typeface="Roboto"/>
                <a:ea typeface="Roboto"/>
              </a:rPr>
              <a:t>Legal and Regulatory Compliance</a:t>
            </a:r>
            <a:endParaRPr sz="1600" b="1" i="0">
              <a:solidFill>
                <a:srgbClr val="222222"/>
              </a:solidFill>
              <a:latin typeface="Roboto"/>
              <a:ea typeface="Roboto"/>
            </a:endParaRPr>
          </a:p>
          <a:p>
            <a:pPr marL="0" indent="0">
              <a:spcBef>
                <a:spcPct val="0"/>
              </a:spcBef>
              <a:spcAft>
                <a:spcPct val="0"/>
              </a:spcAft>
              <a:buFont typeface="Arial" panose="020B0604020202020204"/>
              <a:buChar char="•"/>
            </a:pPr>
            <a:r>
              <a:rPr sz="1600" b="0" i="0">
                <a:solidFill>
                  <a:srgbClr val="222222"/>
                </a:solidFill>
                <a:latin typeface="Roboto"/>
                <a:ea typeface="Roboto"/>
              </a:rPr>
              <a:t>Register your business under the required agricultural and food safety regulations.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0" i="0">
                <a:solidFill>
                  <a:srgbClr val="222222"/>
                </a:solidFill>
                <a:latin typeface="Roboto"/>
                <a:ea typeface="Roboto"/>
              </a:rPr>
              <a:t>Label your saffron accurately, mentioning its purity and origin.  </a:t>
            </a:r>
            <a:endParaRPr sz="1600" b="0" i="0">
              <a:solidFill>
                <a:srgbClr val="222222"/>
              </a:solidFill>
              <a:latin typeface="Roboto"/>
              <a:ea typeface="Roboto"/>
            </a:endParaRPr>
          </a:p>
          <a:p>
            <a:pPr marL="0" indent="0">
              <a:lnSpc>
                <a:spcPts val="1260"/>
              </a:lnSpc>
              <a:spcBef>
                <a:spcPct val="0"/>
              </a:spcBef>
              <a:spcAft>
                <a:spcPts val="1200"/>
              </a:spcAft>
            </a:pPr>
            <a:endParaRPr sz="1600" b="1" i="0">
              <a:solidFill>
                <a:srgbClr val="222222"/>
              </a:solidFill>
              <a:latin typeface="Roboto"/>
              <a:ea typeface="Roboto"/>
            </a:endParaRPr>
          </a:p>
          <a:p>
            <a:pPr marL="0" indent="0">
              <a:lnSpc>
                <a:spcPts val="1260"/>
              </a:lnSpc>
              <a:spcBef>
                <a:spcPct val="0"/>
              </a:spcBef>
              <a:spcAft>
                <a:spcPts val="1200"/>
              </a:spcAft>
            </a:pPr>
            <a:r>
              <a:rPr sz="1600" b="1" i="0">
                <a:solidFill>
                  <a:srgbClr val="222222"/>
                </a:solidFill>
                <a:latin typeface="Roboto"/>
                <a:ea typeface="Roboto"/>
              </a:rPr>
              <a:t>Sustainability Practices</a:t>
            </a:r>
            <a:endParaRPr sz="1600" b="1" i="0">
              <a:solidFill>
                <a:srgbClr val="222222"/>
              </a:solidFill>
              <a:latin typeface="Roboto"/>
              <a:ea typeface="Roboto"/>
            </a:endParaRPr>
          </a:p>
          <a:p>
            <a:pPr marL="0" indent="0">
              <a:spcBef>
                <a:spcPct val="0"/>
              </a:spcBef>
              <a:spcAft>
                <a:spcPct val="0"/>
              </a:spcAft>
              <a:buFont typeface="Arial" panose="020B0604020202020204"/>
              <a:buChar char="•"/>
            </a:pPr>
            <a:r>
              <a:rPr sz="1600" b="0" i="0">
                <a:solidFill>
                  <a:srgbClr val="222222"/>
                </a:solidFill>
                <a:latin typeface="Roboto"/>
                <a:ea typeface="Roboto"/>
              </a:rPr>
              <a:t>Use organic fertilizers to enhance soil quality.</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0" i="0">
                <a:solidFill>
                  <a:srgbClr val="222222"/>
                </a:solidFill>
                <a:latin typeface="Roboto"/>
                <a:ea typeface="Roboto"/>
              </a:rPr>
              <a:t>Recycle water to minimize waste.</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0" i="0">
                <a:solidFill>
                  <a:srgbClr val="222222"/>
                </a:solidFill>
                <a:latin typeface="Roboto"/>
                <a:ea typeface="Roboto"/>
              </a:rPr>
              <a:t>Avoid chemical pesticides to maintain an eco-friendly approach</a:t>
            </a:r>
            <a:endParaRPr sz="1600" b="0" i="0">
              <a:solidFill>
                <a:srgbClr val="222222"/>
              </a:solidFill>
              <a:latin typeface="Roboto"/>
              <a:ea typeface="Roboto"/>
            </a:endParaRPr>
          </a:p>
          <a:p>
            <a:pPr marL="0" indent="0">
              <a:spcBef>
                <a:spcPct val="0"/>
              </a:spcBef>
              <a:spcAft>
                <a:spcPct val="0"/>
              </a:spcAft>
              <a:buFont typeface="Arial" panose="020B0604020202020204"/>
              <a:buChar char="•"/>
            </a:pPr>
            <a:endParaRPr sz="1600" b="0" i="0">
              <a:solidFill>
                <a:srgbClr val="222222"/>
              </a:solidFill>
              <a:latin typeface="Roboto"/>
              <a:ea typeface="Roboto"/>
            </a:endParaRPr>
          </a:p>
          <a:p>
            <a:pPr marL="0" indent="0">
              <a:lnSpc>
                <a:spcPts val="1260"/>
              </a:lnSpc>
              <a:spcBef>
                <a:spcPct val="0"/>
              </a:spcBef>
              <a:spcAft>
                <a:spcPts val="1200"/>
              </a:spcAft>
            </a:pPr>
            <a:r>
              <a:rPr sz="1600" b="1" i="0">
                <a:solidFill>
                  <a:srgbClr val="222222"/>
                </a:solidFill>
                <a:latin typeface="Roboto"/>
                <a:ea typeface="Roboto"/>
              </a:rPr>
              <a:t>Advantages of Indoor Saffron Farming</a:t>
            </a:r>
            <a:endParaRPr sz="1600" b="1" i="0">
              <a:solidFill>
                <a:srgbClr val="222222"/>
              </a:solidFill>
              <a:latin typeface="Roboto"/>
              <a:ea typeface="Roboto"/>
            </a:endParaRPr>
          </a:p>
          <a:p>
            <a:pPr marL="0" indent="0">
              <a:lnSpc>
                <a:spcPts val="1260"/>
              </a:lnSpc>
              <a:spcBef>
                <a:spcPct val="0"/>
              </a:spcBef>
              <a:spcAft>
                <a:spcPts val="1200"/>
              </a:spcAft>
            </a:pPr>
            <a:r>
              <a:rPr sz="1600" b="1" i="0">
                <a:solidFill>
                  <a:srgbClr val="222222"/>
                </a:solidFill>
                <a:latin typeface="Roboto"/>
                <a:ea typeface="Roboto"/>
              </a:rPr>
              <a:t>Consistent Quality: </a:t>
            </a:r>
            <a:r>
              <a:rPr sz="1600" b="0" i="0">
                <a:solidFill>
                  <a:srgbClr val="222222"/>
                </a:solidFill>
                <a:latin typeface="Roboto"/>
                <a:ea typeface="Roboto"/>
              </a:rPr>
              <a:t> You can ensure uniform color, aroma, and taste.</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Scalability:</a:t>
            </a:r>
            <a:r>
              <a:rPr sz="1600" b="0" i="0">
                <a:solidFill>
                  <a:srgbClr val="222222"/>
                </a:solidFill>
                <a:latin typeface="Roboto"/>
                <a:ea typeface="Roboto"/>
              </a:rPr>
              <a:t> Expand easily by adding more racks or grow rooms.</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High Market Demand: </a:t>
            </a:r>
            <a:r>
              <a:rPr sz="1600" b="0" i="0">
                <a:solidFill>
                  <a:srgbClr val="222222"/>
                </a:solidFill>
                <a:latin typeface="Roboto"/>
                <a:ea typeface="Roboto"/>
              </a:rPr>
              <a:t>Saffron is used in cooking, cosmetics, and medicine, ensuring a broad customer base.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Eco-Friendly:</a:t>
            </a:r>
            <a:r>
              <a:rPr sz="1600" b="0" i="0">
                <a:solidFill>
                  <a:srgbClr val="222222"/>
                </a:solidFill>
                <a:latin typeface="Roboto"/>
                <a:ea typeface="Roboto"/>
              </a:rPr>
              <a:t> Requires minimal water and avoids harmful chemicals.</a:t>
            </a:r>
            <a:endParaRPr sz="1600" b="0" i="0">
              <a:solidFill>
                <a:srgbClr val="222222"/>
              </a:solidFill>
              <a:latin typeface="Roboto"/>
              <a:ea typeface="Roboto"/>
            </a:endParaRPr>
          </a:p>
          <a:p>
            <a:pPr marL="0" indent="0">
              <a:spcBef>
                <a:spcPct val="0"/>
              </a:spcBef>
              <a:spcAft>
                <a:spcPct val="0"/>
              </a:spcAft>
              <a:buFont typeface="Arial" panose="020B0604020202020204"/>
              <a:buChar char="•"/>
            </a:pPr>
            <a:endParaRPr sz="1600" b="0" i="0">
              <a:solidFill>
                <a:srgbClr val="222222"/>
              </a:solidFill>
              <a:latin typeface="Roboto"/>
              <a:ea typeface="Roboto"/>
            </a:endParaRPr>
          </a:p>
          <a:p>
            <a:pPr marL="0" indent="0">
              <a:lnSpc>
                <a:spcPts val="1260"/>
              </a:lnSpc>
              <a:spcBef>
                <a:spcPct val="0"/>
              </a:spcBef>
              <a:spcAft>
                <a:spcPts val="1200"/>
              </a:spcAft>
            </a:pPr>
            <a:r>
              <a:rPr sz="1600" b="1" i="0">
                <a:solidFill>
                  <a:srgbClr val="222222"/>
                </a:solidFill>
                <a:latin typeface="Roboto"/>
                <a:ea typeface="Roboto"/>
              </a:rPr>
              <a:t>Challenges in Indoor Saffron Farming</a:t>
            </a:r>
            <a:endParaRPr sz="1600" b="1"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High Initial Investment: </a:t>
            </a:r>
            <a:r>
              <a:rPr sz="1600" b="0" i="0">
                <a:solidFill>
                  <a:srgbClr val="222222"/>
                </a:solidFill>
                <a:latin typeface="Roboto"/>
                <a:ea typeface="Roboto"/>
              </a:rPr>
              <a:t>Setting up a grow room involves significant costs. </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Labor-Intensive:</a:t>
            </a:r>
            <a:r>
              <a:rPr sz="1600" b="0" i="0">
                <a:solidFill>
                  <a:srgbClr val="222222"/>
                </a:solidFill>
                <a:latin typeface="Roboto"/>
                <a:ea typeface="Roboto"/>
              </a:rPr>
              <a:t> Harvesting and processing saffron threads require meticulous work.</a:t>
            </a:r>
            <a:endParaRPr sz="1600" b="0" i="0">
              <a:solidFill>
                <a:srgbClr val="222222"/>
              </a:solidFill>
              <a:latin typeface="Roboto"/>
              <a:ea typeface="Roboto"/>
            </a:endParaRPr>
          </a:p>
          <a:p>
            <a:pPr marL="0" indent="0">
              <a:spcBef>
                <a:spcPct val="0"/>
              </a:spcBef>
              <a:spcAft>
                <a:spcPct val="0"/>
              </a:spcAft>
              <a:buFont typeface="Arial" panose="020B0604020202020204"/>
              <a:buChar char="•"/>
            </a:pPr>
            <a:r>
              <a:rPr sz="1600" b="1" i="0">
                <a:solidFill>
                  <a:srgbClr val="222222"/>
                </a:solidFill>
                <a:latin typeface="Roboto"/>
                <a:ea typeface="Roboto"/>
              </a:rPr>
              <a:t>Disease Management: </a:t>
            </a:r>
            <a:r>
              <a:rPr sz="1600" b="0" i="0">
                <a:solidFill>
                  <a:srgbClr val="222222"/>
                </a:solidFill>
                <a:latin typeface="Roboto"/>
                <a:ea typeface="Roboto"/>
              </a:rPr>
              <a:t>Proper monitoring is essential to prevent fungal infections. </a:t>
            </a:r>
            <a:endParaRPr sz="1600" b="0" i="0">
              <a:solidFill>
                <a:srgbClr val="222222"/>
              </a:solidFill>
              <a:latin typeface="Roboto"/>
              <a:ea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477125" y="1015894"/>
            <a:ext cx="4950354" cy="320146"/>
          </a:xfrm>
        </p:spPr>
        <p:txBody>
          <a:bodyPr wrap="square">
            <a:normAutofit fontScale="90000"/>
          </a:bodyPr>
          <a:p>
            <a:r>
              <a:rPr lang="en-US" sz="2665" b="1"/>
              <a:t>SUMMARY TABLE OF ASSESSMENT RESULT </a:t>
            </a:r>
            <a:endParaRPr lang="en-US" sz="2665" b="1"/>
          </a:p>
        </p:txBody>
      </p:sp>
      <p:pic>
        <p:nvPicPr>
          <p:cNvPr id="4" name="Picture 3"/>
          <p:cNvPicPr>
            <a:picLocks noChangeAspect="1"/>
          </p:cNvPicPr>
          <p:nvPr/>
        </p:nvPicPr>
        <p:blipFill>
          <a:blip r:embed="rId1"/>
          <a:stretch>
            <a:fillRect/>
          </a:stretch>
        </p:blipFill>
        <p:spPr>
          <a:xfrm>
            <a:off x="-63500" y="869421"/>
            <a:ext cx="4537604" cy="5380567"/>
          </a:xfrm>
          <a:prstGeom prst="rect">
            <a:avLst/>
          </a:prstGeom>
        </p:spPr>
      </p:pic>
      <p:graphicFrame>
        <p:nvGraphicFramePr>
          <p:cNvPr id="5" name="Table 4"/>
          <p:cNvGraphicFramePr/>
          <p:nvPr>
            <p:custDataLst>
              <p:tags r:id="rId2"/>
            </p:custDataLst>
          </p:nvPr>
        </p:nvGraphicFramePr>
        <p:xfrm>
          <a:off x="3683000" y="1016000"/>
          <a:ext cx="3499485" cy="5567680"/>
        </p:xfrm>
        <a:graphic>
          <a:graphicData uri="http://schemas.openxmlformats.org/drawingml/2006/table">
            <a:tbl>
              <a:tblPr/>
              <a:tblGrid>
                <a:gridCol w="1492885"/>
                <a:gridCol w="275590"/>
                <a:gridCol w="431165"/>
                <a:gridCol w="438785"/>
                <a:gridCol w="427990"/>
                <a:gridCol w="433070"/>
              </a:tblGrid>
              <a:tr h="718820">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230" indent="0" algn="l">
                        <a:lnSpc>
                          <a:spcPct val="101000"/>
                        </a:lnSpc>
                        <a:spcBef>
                          <a:spcPct val="0"/>
                        </a:spcBef>
                        <a:spcAft>
                          <a:spcPct val="0"/>
                        </a:spcAft>
                      </a:pPr>
                      <a:r>
                        <a:rPr lang="en-US" altLang="zh-CN" sz="750">
                          <a:latin typeface="Times New Roman" panose="02020603050405020304"/>
                          <a:ea typeface="Times New Roman" panose="02020603050405020304"/>
                        </a:rPr>
                        <a:t>weight for age less than 3 percentile</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Boy</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2</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7</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9</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17</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r>
              <a:tr h="147320">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Girl</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5</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2</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7</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13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718820">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230" indent="0" algn="l">
                        <a:lnSpc>
                          <a:spcPct val="101000"/>
                        </a:lnSpc>
                        <a:spcBef>
                          <a:spcPct val="0"/>
                        </a:spcBef>
                        <a:spcAft>
                          <a:spcPct val="0"/>
                        </a:spcAft>
                      </a:pPr>
                      <a:r>
                        <a:rPr lang="en-US" altLang="zh-CN" sz="750">
                          <a:latin typeface="Times New Roman" panose="02020603050405020304"/>
                          <a:ea typeface="Times New Roman" panose="02020603050405020304"/>
                        </a:rPr>
                        <a:t>weight for age between 3 to 10percentile</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Boy</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5</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6</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11</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20</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7320">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Girl</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4</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7</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13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718820">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230" indent="0" algn="l">
                        <a:lnSpc>
                          <a:spcPct val="101000"/>
                        </a:lnSpc>
                        <a:spcBef>
                          <a:spcPct val="0"/>
                        </a:spcBef>
                        <a:spcAft>
                          <a:spcPct val="0"/>
                        </a:spcAft>
                      </a:pPr>
                      <a:r>
                        <a:rPr lang="en-US" altLang="zh-CN" sz="750">
                          <a:latin typeface="Times New Roman" panose="02020603050405020304"/>
                          <a:ea typeface="Times New Roman" panose="02020603050405020304"/>
                        </a:rPr>
                        <a:t>weight for age between 10 to 25 percentile</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Boy</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0</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2</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2</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4</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7320">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Girl</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5</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5</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10</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19</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721360">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230" indent="0" algn="l">
                        <a:lnSpc>
                          <a:spcPct val="101000"/>
                        </a:lnSpc>
                        <a:spcBef>
                          <a:spcPct val="0"/>
                        </a:spcBef>
                        <a:spcAft>
                          <a:spcPct val="0"/>
                        </a:spcAft>
                      </a:pPr>
                      <a:r>
                        <a:rPr lang="en-US" altLang="zh-CN" sz="750">
                          <a:latin typeface="Times New Roman" panose="02020603050405020304"/>
                          <a:ea typeface="Times New Roman" panose="02020603050405020304"/>
                        </a:rPr>
                        <a:t>weight for age more than 50 percentile</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1595" indent="0" algn="l">
                        <a:lnSpc>
                          <a:spcPts val="1180"/>
                        </a:lnSpc>
                        <a:spcBef>
                          <a:spcPct val="0"/>
                        </a:spcBef>
                        <a:spcAft>
                          <a:spcPct val="0"/>
                        </a:spcAft>
                      </a:pPr>
                      <a:r>
                        <a:rPr lang="en-US" altLang="zh-CN" sz="750">
                          <a:latin typeface="Times New Roman" panose="02020603050405020304"/>
                          <a:ea typeface="Times New Roman" panose="02020603050405020304"/>
                        </a:rPr>
                        <a:t>Boy</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80"/>
                        </a:lnSpc>
                        <a:spcBef>
                          <a:spcPct val="0"/>
                        </a:spcBef>
                        <a:spcAft>
                          <a:spcPct val="0"/>
                        </a:spcAft>
                      </a:pPr>
                      <a:r>
                        <a:rPr lang="en-US" altLang="zh-CN" sz="750">
                          <a:latin typeface="Times New Roman" panose="02020603050405020304"/>
                          <a:ea typeface="Times New Roman" panose="02020603050405020304"/>
                        </a:rPr>
                        <a:t>0</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3</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3</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80"/>
                        </a:lnSpc>
                        <a:spcBef>
                          <a:spcPct val="0"/>
                        </a:spcBef>
                        <a:spcAft>
                          <a:spcPct val="0"/>
                        </a:spcAft>
                      </a:pPr>
                      <a:r>
                        <a:rPr lang="en-US" altLang="zh-CN" sz="750">
                          <a:latin typeface="Times New Roman" panose="02020603050405020304"/>
                          <a:ea typeface="Times New Roman" panose="02020603050405020304"/>
                        </a:rPr>
                        <a:t>6</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47320">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Girl</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1</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4</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7</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7320">
                <a:tc>
                  <a:txBody>
                    <a:bodyPr/>
                    <a:p>
                      <a:pPr marL="62230" indent="0" algn="l">
                        <a:lnSpc>
                          <a:spcPts val="1160"/>
                        </a:lnSpc>
                        <a:spcBef>
                          <a:spcPct val="0"/>
                        </a:spcBef>
                        <a:spcAft>
                          <a:spcPct val="0"/>
                        </a:spcAft>
                      </a:pPr>
                      <a:r>
                        <a:rPr lang="en-US" altLang="zh-CN" sz="750">
                          <a:latin typeface="Times New Roman" panose="02020603050405020304"/>
                          <a:ea typeface="Times New Roman" panose="02020603050405020304"/>
                        </a:rPr>
                        <a:t>Wasting</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Boy</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6</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9</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17</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9860">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61595" indent="0" algn="l">
                        <a:lnSpc>
                          <a:spcPts val="1180"/>
                        </a:lnSpc>
                        <a:spcBef>
                          <a:spcPct val="0"/>
                        </a:spcBef>
                        <a:spcAft>
                          <a:spcPct val="0"/>
                        </a:spcAft>
                      </a:pPr>
                      <a:r>
                        <a:rPr lang="en-US" altLang="zh-CN" sz="750">
                          <a:latin typeface="Times New Roman" panose="02020603050405020304"/>
                          <a:ea typeface="Times New Roman" panose="02020603050405020304"/>
                        </a:rPr>
                        <a:t>Girl</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62865" indent="0" algn="l">
                        <a:lnSpc>
                          <a:spcPts val="1180"/>
                        </a:lnSpc>
                        <a:spcBef>
                          <a:spcPct val="0"/>
                        </a:spcBef>
                        <a:spcAft>
                          <a:spcPct val="0"/>
                        </a:spcAft>
                      </a:pPr>
                      <a:r>
                        <a:rPr lang="en-US" altLang="zh-CN" sz="750">
                          <a:latin typeface="Times New Roman" panose="02020603050405020304"/>
                          <a:ea typeface="Times New Roman" panose="02020603050405020304"/>
                        </a:rPr>
                        <a:t>3</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4</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7</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64135" indent="0" algn="l">
                        <a:lnSpc>
                          <a:spcPts val="1180"/>
                        </a:lnSpc>
                        <a:spcBef>
                          <a:spcPct val="0"/>
                        </a:spcBef>
                        <a:spcAft>
                          <a:spcPct val="0"/>
                        </a:spcAft>
                      </a:pPr>
                      <a:r>
                        <a:rPr lang="en-US" altLang="zh-CN" sz="750">
                          <a:latin typeface="Times New Roman" panose="02020603050405020304"/>
                          <a:ea typeface="Times New Roman" panose="02020603050405020304"/>
                        </a:rPr>
                        <a:t>13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47320">
                <a:tc>
                  <a:txBody>
                    <a:bodyPr/>
                    <a:p>
                      <a:pPr marL="62230" indent="0" algn="l">
                        <a:lnSpc>
                          <a:spcPts val="1160"/>
                        </a:lnSpc>
                        <a:spcBef>
                          <a:spcPct val="0"/>
                        </a:spcBef>
                        <a:spcAft>
                          <a:spcPct val="0"/>
                        </a:spcAft>
                      </a:pPr>
                      <a:r>
                        <a:rPr lang="en-US" altLang="zh-CN" sz="750">
                          <a:latin typeface="Times New Roman" panose="02020603050405020304"/>
                          <a:ea typeface="Times New Roman" panose="02020603050405020304"/>
                        </a:rPr>
                        <a:t>Stunting</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Boy</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7</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17</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24</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44</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7320">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1595" indent="0" algn="l">
                        <a:lnSpc>
                          <a:spcPts val="1160"/>
                        </a:lnSpc>
                        <a:spcBef>
                          <a:spcPct val="0"/>
                        </a:spcBef>
                        <a:spcAft>
                          <a:spcPct val="0"/>
                        </a:spcAft>
                      </a:pPr>
                      <a:r>
                        <a:rPr lang="en-US" altLang="zh-CN" sz="750">
                          <a:latin typeface="Times New Roman" panose="02020603050405020304"/>
                          <a:ea typeface="Times New Roman" panose="02020603050405020304"/>
                        </a:rPr>
                        <a:t>Girl</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15</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13</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28</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52</a:t>
                      </a: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375920">
                <a:tc>
                  <a:txBody>
                    <a:bodyPr/>
                    <a:p>
                      <a:pPr marL="62230" indent="0" algn="l" defTabSz="914400">
                        <a:spcBef>
                          <a:spcPct val="0"/>
                        </a:spcBef>
                        <a:spcAft>
                          <a:spcPct val="0"/>
                        </a:spcAft>
                        <a:tabLst>
                          <a:tab pos="518795" algn="l"/>
                          <a:tab pos="912495" algn="l"/>
                          <a:tab pos="1496060" algn="l"/>
                        </a:tabLst>
                      </a:pPr>
                      <a:r>
                        <a:rPr lang="en-US" altLang="zh-CN" sz="750">
                          <a:latin typeface="Times New Roman" panose="02020603050405020304"/>
                          <a:ea typeface="Times New Roman" panose="02020603050405020304"/>
                        </a:rPr>
                        <a:t>Thin	and	wasted	general</a:t>
                      </a:r>
                      <a:endParaRPr lang="en-US" altLang="zh-CN" sz="750">
                        <a:latin typeface="Times New Roman" panose="02020603050405020304"/>
                        <a:ea typeface="Times New Roman" panose="02020603050405020304"/>
                      </a:endParaRPr>
                    </a:p>
                    <a:p>
                      <a:pPr marL="62230" indent="0" algn="l">
                        <a:lnSpc>
                          <a:spcPts val="1160"/>
                        </a:lnSpc>
                        <a:spcBef>
                          <a:spcPct val="0"/>
                        </a:spcBef>
                        <a:spcAft>
                          <a:spcPct val="0"/>
                        </a:spcAft>
                      </a:pPr>
                      <a:r>
                        <a:rPr lang="en-US" altLang="zh-CN" sz="750">
                          <a:latin typeface="Times New Roman" panose="02020603050405020304"/>
                          <a:ea typeface="Times New Roman" panose="02020603050405020304"/>
                        </a:rPr>
                        <a:t>appearance</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8</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5</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13</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24</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9860">
                <a:tc gridSpan="6">
                  <a:txBody>
                    <a:bodyPr/>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Clinical assessment</a:t>
                      </a:r>
                      <a:endParaRPr lang="en-US" altLang="zh-CN" sz="750">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04520">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230" indent="0" algn="l">
                        <a:lnSpc>
                          <a:spcPct val="101000"/>
                        </a:lnSpc>
                        <a:spcBef>
                          <a:spcPts val="1000"/>
                        </a:spcBef>
                        <a:spcAft>
                          <a:spcPct val="0"/>
                        </a:spcAft>
                      </a:pPr>
                      <a:r>
                        <a:rPr lang="en-US" altLang="zh-CN" sz="750">
                          <a:latin typeface="Times New Roman" panose="02020603050405020304"/>
                          <a:ea typeface="Times New Roman" panose="02020603050405020304"/>
                        </a:rPr>
                        <a:t>Teeth- Mottled enamel /Flurosis (Mild)</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750">
                          <a:latin typeface="Times New Roman" panose="02020603050405020304"/>
                          <a:ea typeface="Times New Roman" panose="02020603050405020304"/>
                        </a:rPr>
                        <a:t>4</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7</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750">
                          <a:latin typeface="Times New Roman" panose="02020603050405020304"/>
                          <a:ea typeface="Times New Roman" panose="02020603050405020304"/>
                        </a:rPr>
                        <a:t>11</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750">
                          <a:latin typeface="Times New Roman" panose="02020603050405020304"/>
                          <a:ea typeface="Times New Roman" panose="02020603050405020304"/>
                        </a:rPr>
                        <a:t>20</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378460">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230" indent="0" algn="l">
                        <a:spcBef>
                          <a:spcPct val="0"/>
                        </a:spcBef>
                        <a:spcAft>
                          <a:spcPct val="0"/>
                        </a:spcAft>
                      </a:pPr>
                      <a:r>
                        <a:rPr lang="en-US" altLang="zh-CN" sz="750">
                          <a:latin typeface="Times New Roman" panose="02020603050405020304"/>
                          <a:ea typeface="Times New Roman" panose="02020603050405020304"/>
                        </a:rPr>
                        <a:t>Hair Discoloration</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2865" indent="0" algn="l">
                        <a:lnSpc>
                          <a:spcPts val="1180"/>
                        </a:lnSpc>
                        <a:spcBef>
                          <a:spcPct val="0"/>
                        </a:spcBef>
                        <a:spcAft>
                          <a:spcPct val="0"/>
                        </a:spcAft>
                      </a:pPr>
                      <a:r>
                        <a:rPr lang="en-US" altLang="zh-CN" sz="750">
                          <a:latin typeface="Times New Roman" panose="02020603050405020304"/>
                          <a:ea typeface="Times New Roman" panose="02020603050405020304"/>
                        </a:rPr>
                        <a:t>2</a:t>
                      </a:r>
                      <a:endParaRPr lang="en-US" altLang="zh-CN" sz="750"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0</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3500" indent="0" algn="l">
                        <a:lnSpc>
                          <a:spcPts val="1180"/>
                        </a:lnSpc>
                        <a:spcBef>
                          <a:spcPct val="0"/>
                        </a:spcBef>
                        <a:spcAft>
                          <a:spcPct val="0"/>
                        </a:spcAft>
                      </a:pPr>
                      <a:r>
                        <a:rPr lang="en-US" altLang="zh-CN" sz="750">
                          <a:latin typeface="Times New Roman" panose="02020603050405020304"/>
                          <a:ea typeface="Times New Roman" panose="02020603050405020304"/>
                        </a:rPr>
                        <a:t>2</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750" b="1">
                        <a:latin typeface="Times New Roman" panose="02020603050405020304"/>
                        <a:ea typeface="Times New Roman" panose="02020603050405020304"/>
                      </a:endParaRPr>
                    </a:p>
                    <a:p>
                      <a:pPr marL="363220" indent="0" algn="l">
                        <a:spcBef>
                          <a:spcPct val="0"/>
                        </a:spcBef>
                        <a:spcAft>
                          <a:spcPct val="0"/>
                        </a:spcAft>
                      </a:pPr>
                      <a:endParaRPr lang="en-US" altLang="zh-CN" sz="750" b="1">
                        <a:latin typeface="Times New Roman" panose="02020603050405020304"/>
                        <a:ea typeface="Times New Roman" panose="02020603050405020304"/>
                      </a:endParaRPr>
                    </a:p>
                    <a:p>
                      <a:pPr marL="64135" indent="0" algn="l">
                        <a:lnSpc>
                          <a:spcPts val="1180"/>
                        </a:lnSpc>
                        <a:spcBef>
                          <a:spcPct val="0"/>
                        </a:spcBef>
                        <a:spcAft>
                          <a:spcPct val="0"/>
                        </a:spcAft>
                      </a:pPr>
                      <a:r>
                        <a:rPr lang="en-US" altLang="zh-CN" sz="750">
                          <a:latin typeface="Times New Roman" panose="02020603050405020304"/>
                          <a:ea typeface="Times New Roman" panose="02020603050405020304"/>
                        </a:rPr>
                        <a:t>4</a:t>
                      </a:r>
                      <a:endParaRPr lang="en-US" altLang="zh-CN" sz="750"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graphicFrame>
        <p:nvGraphicFramePr>
          <p:cNvPr id="6" name="Table 5"/>
          <p:cNvGraphicFramePr/>
          <p:nvPr/>
        </p:nvGraphicFramePr>
        <p:xfrm>
          <a:off x="7302500" y="2285736"/>
          <a:ext cx="3880485" cy="2277745"/>
        </p:xfrm>
        <a:graphic>
          <a:graphicData uri="http://schemas.openxmlformats.org/drawingml/2006/table">
            <a:tbl>
              <a:tblPr/>
              <a:tblGrid>
                <a:gridCol w="1654810"/>
                <a:gridCol w="306705"/>
                <a:gridCol w="477520"/>
                <a:gridCol w="486410"/>
                <a:gridCol w="477520"/>
                <a:gridCol w="477520"/>
              </a:tblGrid>
              <a:tr h="554990">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2230" indent="0" algn="l">
                        <a:spcBef>
                          <a:spcPct val="0"/>
                        </a:spcBef>
                        <a:spcAft>
                          <a:spcPct val="0"/>
                        </a:spcAft>
                      </a:pPr>
                      <a:r>
                        <a:rPr lang="en-US" altLang="zh-CN" sz="1335">
                          <a:latin typeface="Times New Roman" panose="02020603050405020304"/>
                          <a:ea typeface="Times New Roman" panose="02020603050405020304"/>
                        </a:rPr>
                        <a:t>Hair- Spare and thin</a:t>
                      </a:r>
                      <a:endParaRPr lang="en-US" altLang="zh-CN" sz="1335"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1335">
                          <a:latin typeface="Times New Roman" panose="02020603050405020304"/>
                          <a:ea typeface="Times New Roman" panose="02020603050405020304"/>
                        </a:rPr>
                        <a:t>5</a:t>
                      </a:r>
                      <a:endParaRPr lang="en-US" altLang="zh-CN" sz="1335"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1335">
                          <a:latin typeface="Times New Roman" panose="02020603050405020304"/>
                          <a:ea typeface="Times New Roman" panose="02020603050405020304"/>
                        </a:rPr>
                        <a:t>3</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1335">
                          <a:latin typeface="Times New Roman" panose="02020603050405020304"/>
                          <a:ea typeface="Times New Roman" panose="02020603050405020304"/>
                        </a:rPr>
                        <a:t>3</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1335">
                          <a:latin typeface="Times New Roman" panose="02020603050405020304"/>
                          <a:ea typeface="Times New Roman" panose="02020603050405020304"/>
                        </a:rPr>
                        <a:t>6</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a:noFill/>
                    </a:lnT>
                    <a:lnB w="9525" cap="flat" cmpd="sng">
                      <a:solidFill>
                        <a:srgbClr val="000000"/>
                      </a:solidFill>
                      <a:prstDash val="solid"/>
                      <a:headEnd type="none" w="med" len="med"/>
                      <a:tailEnd type="none" w="med" len="med"/>
                    </a:lnB>
                    <a:noFill/>
                  </a:tcPr>
                </a:tc>
              </a:tr>
              <a:tr h="1166495">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2230" indent="0" algn="l">
                        <a:lnSpc>
                          <a:spcPct val="102000"/>
                        </a:lnSpc>
                        <a:spcBef>
                          <a:spcPct val="0"/>
                        </a:spcBef>
                        <a:spcAft>
                          <a:spcPct val="0"/>
                        </a:spcAft>
                      </a:pPr>
                      <a:r>
                        <a:rPr lang="en-US" altLang="zh-CN" sz="1335">
                          <a:latin typeface="Times New Roman" panose="02020603050405020304"/>
                          <a:ea typeface="Times New Roman" panose="02020603050405020304"/>
                        </a:rPr>
                        <a:t>Nail- Variation / Transverse Line (mild)</a:t>
                      </a:r>
                      <a:endParaRPr lang="en-US" altLang="zh-CN" sz="1335"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2865" indent="0" algn="l">
                        <a:lnSpc>
                          <a:spcPts val="1160"/>
                        </a:lnSpc>
                        <a:spcBef>
                          <a:spcPct val="0"/>
                        </a:spcBef>
                        <a:spcAft>
                          <a:spcPct val="0"/>
                        </a:spcAft>
                      </a:pPr>
                      <a:r>
                        <a:rPr lang="en-US" altLang="zh-CN" sz="1335">
                          <a:latin typeface="Times New Roman" panose="02020603050405020304"/>
                          <a:ea typeface="Times New Roman" panose="02020603050405020304"/>
                        </a:rPr>
                        <a:t>1</a:t>
                      </a:r>
                      <a:endParaRPr lang="en-US" altLang="zh-CN" sz="1335"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1335">
                          <a:latin typeface="Times New Roman" panose="02020603050405020304"/>
                          <a:ea typeface="Times New Roman" panose="02020603050405020304"/>
                        </a:rPr>
                        <a:t>0</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3500" indent="0" algn="l">
                        <a:lnSpc>
                          <a:spcPts val="1160"/>
                        </a:lnSpc>
                        <a:spcBef>
                          <a:spcPct val="0"/>
                        </a:spcBef>
                        <a:spcAft>
                          <a:spcPct val="0"/>
                        </a:spcAft>
                      </a:pPr>
                      <a:r>
                        <a:rPr lang="en-US" altLang="zh-CN" sz="1335">
                          <a:latin typeface="Times New Roman" panose="02020603050405020304"/>
                          <a:ea typeface="Times New Roman" panose="02020603050405020304"/>
                        </a:rPr>
                        <a:t>1</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4135" indent="0" algn="l">
                        <a:lnSpc>
                          <a:spcPts val="1160"/>
                        </a:lnSpc>
                        <a:spcBef>
                          <a:spcPct val="0"/>
                        </a:spcBef>
                        <a:spcAft>
                          <a:spcPct val="0"/>
                        </a:spcAft>
                      </a:pPr>
                      <a:r>
                        <a:rPr lang="en-US" altLang="zh-CN" sz="1335">
                          <a:latin typeface="Times New Roman" panose="02020603050405020304"/>
                          <a:ea typeface="Times New Roman" panose="02020603050405020304"/>
                        </a:rPr>
                        <a:t>2</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556260">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2230" indent="0" algn="l">
                        <a:spcBef>
                          <a:spcPct val="0"/>
                        </a:spcBef>
                        <a:spcAft>
                          <a:spcPct val="0"/>
                        </a:spcAft>
                      </a:pPr>
                      <a:r>
                        <a:rPr lang="en-US" altLang="zh-CN" sz="1335">
                          <a:latin typeface="Times New Roman" panose="02020603050405020304"/>
                          <a:ea typeface="Times New Roman" panose="02020603050405020304"/>
                        </a:rPr>
                        <a:t>Nail- white line</a:t>
                      </a:r>
                      <a:endParaRPr lang="en-US" altLang="zh-CN" sz="1335"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2865" indent="0" algn="l">
                        <a:lnSpc>
                          <a:spcPts val="1170"/>
                        </a:lnSpc>
                        <a:spcBef>
                          <a:spcPct val="0"/>
                        </a:spcBef>
                        <a:spcAft>
                          <a:spcPct val="0"/>
                        </a:spcAft>
                      </a:pPr>
                      <a:r>
                        <a:rPr lang="en-US" altLang="zh-CN" sz="1335">
                          <a:latin typeface="Times New Roman" panose="02020603050405020304"/>
                          <a:ea typeface="Times New Roman" panose="02020603050405020304"/>
                        </a:rPr>
                        <a:t>1</a:t>
                      </a:r>
                      <a:endParaRPr lang="en-US" altLang="zh-CN" sz="1335" b="1">
                        <a:latin typeface="Times New Roman" panose="02020603050405020304"/>
                        <a:ea typeface="Times New Roman" panose="02020603050405020304"/>
                      </a:endParaRPr>
                    </a:p>
                  </a:txBody>
                  <a:tcPr marL="0" marR="0" marT="0" marB="0" anchor="t" anchorCtr="0">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3500" indent="0" algn="l">
                        <a:lnSpc>
                          <a:spcPts val="1170"/>
                        </a:lnSpc>
                        <a:spcBef>
                          <a:spcPct val="0"/>
                        </a:spcBef>
                        <a:spcAft>
                          <a:spcPct val="0"/>
                        </a:spcAft>
                      </a:pPr>
                      <a:r>
                        <a:rPr lang="en-US" altLang="zh-CN" sz="1335">
                          <a:latin typeface="Times New Roman" panose="02020603050405020304"/>
                          <a:ea typeface="Times New Roman" panose="02020603050405020304"/>
                        </a:rPr>
                        <a:t>0</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3500" indent="0" algn="l">
                        <a:lnSpc>
                          <a:spcPts val="1170"/>
                        </a:lnSpc>
                        <a:spcBef>
                          <a:spcPct val="0"/>
                        </a:spcBef>
                        <a:spcAft>
                          <a:spcPct val="0"/>
                        </a:spcAft>
                      </a:pPr>
                      <a:r>
                        <a:rPr lang="en-US" altLang="zh-CN" sz="1335">
                          <a:latin typeface="Times New Roman" panose="02020603050405020304"/>
                          <a:ea typeface="Times New Roman" panose="02020603050405020304"/>
                        </a:rPr>
                        <a:t>1</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363220" indent="0" algn="l">
                        <a:spcBef>
                          <a:spcPct val="0"/>
                        </a:spcBef>
                        <a:spcAft>
                          <a:spcPct val="0"/>
                        </a:spcAft>
                      </a:pPr>
                      <a:endParaRPr lang="en-US" altLang="zh-CN" sz="1335" b="1">
                        <a:latin typeface="Times New Roman" panose="02020603050405020304"/>
                        <a:ea typeface="Times New Roman" panose="02020603050405020304"/>
                      </a:endParaRPr>
                    </a:p>
                    <a:p>
                      <a:pPr marL="64135" indent="0" algn="l">
                        <a:lnSpc>
                          <a:spcPts val="1170"/>
                        </a:lnSpc>
                        <a:spcBef>
                          <a:spcPct val="0"/>
                        </a:spcBef>
                        <a:spcAft>
                          <a:spcPct val="0"/>
                        </a:spcAft>
                      </a:pPr>
                      <a:r>
                        <a:rPr lang="en-US" altLang="zh-CN" sz="1335">
                          <a:latin typeface="Times New Roman" panose="02020603050405020304"/>
                          <a:ea typeface="Times New Roman" panose="02020603050405020304"/>
                        </a:rPr>
                        <a:t>2</a:t>
                      </a:r>
                      <a:endParaRPr lang="en-US" altLang="zh-CN" sz="1335" b="1">
                        <a:latin typeface="Times New Roman" panose="02020603050405020304"/>
                        <a:ea typeface="Times New Roman" panose="02020603050405020304"/>
                      </a:endParaRPr>
                    </a:p>
                  </a:txBody>
                  <a:tcPr marL="0" marR="0" marT="0" marB="0" anchor="t" anchorCtr="0">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bl>
          </a:graphicData>
        </a:graphic>
      </p:graphicFrame>
      <p:sp>
        <p:nvSpPr>
          <p:cNvPr id="7" name="Text Box 6"/>
          <p:cNvSpPr txBox="1"/>
          <p:nvPr/>
        </p:nvSpPr>
        <p:spPr>
          <a:xfrm>
            <a:off x="7302500" y="4166394"/>
            <a:ext cx="4233333" cy="297180"/>
          </a:xfrm>
          <a:prstGeom prst="rect">
            <a:avLst/>
          </a:prstGeom>
        </p:spPr>
        <p:txBody>
          <a:bodyPr>
            <a:spAutoFit/>
          </a:bodyPr>
          <a:p>
            <a:pPr marL="0" indent="0" algn="l" defTabSz="266700">
              <a:spcBef>
                <a:spcPct val="0"/>
              </a:spcBef>
              <a:spcAft>
                <a:spcPct val="0"/>
              </a:spcAft>
            </a:pPr>
            <a:endParaRPr lang="en-US" altLang="zh-CN" sz="1335" b="1">
              <a:latin typeface="Times New Roman" panose="02020603050405020304"/>
              <a:ea typeface="Times New Roman" panose="02020603050405020304"/>
            </a:endParaRPr>
          </a:p>
        </p:txBody>
      </p:sp>
      <p:sp>
        <p:nvSpPr>
          <p:cNvPr id="8" name="Title 1"/>
          <p:cNvSpPr>
            <a:spLocks noGrp="1"/>
          </p:cNvSpPr>
          <p:nvPr/>
        </p:nvSpPr>
        <p:spPr>
          <a:xfrm>
            <a:off x="3529118" y="352743"/>
            <a:ext cx="4950354" cy="320675"/>
          </a:xfrm>
          <a:prstGeom prst="rect">
            <a:avLst/>
          </a:prstGeom>
        </p:spPr>
        <p:txBody>
          <a:bodyPr wrap="square" lIns="0" tIns="0" rIns="0" bIns="0">
            <a:spAutoFit/>
          </a:bodyPr>
          <a:lstStyle>
            <a:lvl1pPr>
              <a:defRPr sz="2500" b="0" i="0">
                <a:solidFill>
                  <a:srgbClr val="F2756E"/>
                </a:solidFill>
                <a:latin typeface="Trebuchet MS" panose="020B0603020202020204"/>
                <a:ea typeface="+mj-ea"/>
                <a:cs typeface="Trebuchet MS" panose="020B0603020202020204"/>
              </a:defRPr>
            </a:lvl1pPr>
          </a:lstStyle>
          <a:p>
            <a:r>
              <a:rPr lang="en-US" sz="2085" b="1">
                <a:solidFill>
                  <a:schemeClr val="tx1"/>
                </a:solidFill>
              </a:rPr>
              <a:t>DATA SHEET FOR  NUTRITIONAL SURVEY</a:t>
            </a:r>
            <a:endParaRPr lang="en-US" sz="2085" b="1">
              <a:solidFill>
                <a:schemeClr val="tx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en-US"/>
              <a:t>THANKS</a:t>
            </a:r>
            <a:endParaRPr lang="en-US"/>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49260" y="808247"/>
            <a:ext cx="3067256" cy="320146"/>
          </a:xfrm>
        </p:spPr>
        <p:txBody>
          <a:bodyPr>
            <a:normAutofit fontScale="90000"/>
          </a:bodyPr>
          <a:p>
            <a:r>
              <a:rPr lang="en-US"/>
              <a:t>Actual DATA Analysis </a:t>
            </a:r>
            <a:endParaRPr lang="en-US"/>
          </a:p>
        </p:txBody>
      </p:sp>
      <p:graphicFrame>
        <p:nvGraphicFramePr>
          <p:cNvPr id="5" name="Chart 4"/>
          <p:cNvGraphicFramePr/>
          <p:nvPr/>
        </p:nvGraphicFramePr>
        <p:xfrm>
          <a:off x="0" y="419629"/>
          <a:ext cx="6091767" cy="281093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Table 5"/>
          <p:cNvGraphicFramePr/>
          <p:nvPr>
            <p:custDataLst>
              <p:tags r:id="rId2"/>
            </p:custDataLst>
          </p:nvPr>
        </p:nvGraphicFramePr>
        <p:xfrm>
          <a:off x="0" y="2565400"/>
          <a:ext cx="6001385" cy="2939415"/>
        </p:xfrm>
        <a:graphic>
          <a:graphicData uri="http://schemas.openxmlformats.org/drawingml/2006/table">
            <a:tbl>
              <a:tblPr/>
              <a:tblGrid>
                <a:gridCol w="871220"/>
                <a:gridCol w="1416685"/>
                <a:gridCol w="1490980"/>
                <a:gridCol w="2222500"/>
              </a:tblGrid>
              <a:tr h="795655">
                <a:tc>
                  <a:txBody>
                    <a:bodyPr/>
                    <a:p>
                      <a:pPr algn="l" fontAlgn="b"/>
                      <a:endParaRPr lang="en-US" altLang="zh-CN" sz="1250" b="1"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w="635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w="6350" cap="flat" cmpd="sng">
                      <a:solidFill>
                        <a:srgbClr val="000000"/>
                      </a:solidFill>
                      <a:prstDash val="solid"/>
                      <a:headEnd type="none" w="med" len="med"/>
                      <a:tailEnd type="none" w="med" len="med"/>
                    </a:lnB>
                    <a:noFill/>
                  </a:tcPr>
                </a:tc>
                <a:tc>
                  <a:txBody>
                    <a:bodyPr/>
                    <a:p>
                      <a:pPr algn="l" fontAlgn="b"/>
                      <a:endParaRPr sz="1250" b="1"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w="6350" cap="flat" cmpd="sng">
                      <a:solidFill>
                        <a:srgbClr val="000000"/>
                      </a:solidFill>
                      <a:prstDash val="solid"/>
                      <a:headEnd type="none" w="med" len="med"/>
                      <a:tailEnd type="none" w="med" len="med"/>
                    </a:lnB>
                    <a:noFill/>
                  </a:tcPr>
                </a:tc>
              </a:tr>
              <a:tr h="133985">
                <a:tc>
                  <a:txBody>
                    <a:bodyPr/>
                    <a:p>
                      <a:pPr algn="l" fontAlgn="b"/>
                      <a:r>
                        <a:rPr lang="en-US" altLang="zh-CN" sz="835" b="0" i="0">
                          <a:solidFill>
                            <a:srgbClr val="000000"/>
                          </a:solidFill>
                          <a:latin typeface="Calibri" panose="020F0502020204030204"/>
                          <a:ea typeface="Calibri" panose="020F0502020204030204"/>
                        </a:rPr>
                        <a:t>MONTH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VEGETABLE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QTY IN KG NOV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CROP OUTPUT/ CAPITA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r>
                        <a:rPr lang="en-US" altLang="zh-CN" sz="835" b="0" i="0">
                          <a:solidFill>
                            <a:srgbClr val="000000"/>
                          </a:solidFill>
                          <a:latin typeface="Calibri" panose="020F0502020204030204"/>
                          <a:ea typeface="Calibri" panose="020F0502020204030204"/>
                        </a:rPr>
                        <a:t>NOV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SPINACH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11</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0.18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BRINGAL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8.5</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0.14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GREEN CHILLI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TOMATOES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CORRIANDER</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FENUGRREK</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LADIES FINGER</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985">
                <a:tc>
                  <a:txBody>
                    <a:bodyPr/>
                    <a:p>
                      <a:pPr algn="l" fontAlgn="b"/>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835" b="0" i="0">
                          <a:solidFill>
                            <a:srgbClr val="000000"/>
                          </a:solidFill>
                          <a:latin typeface="Calibri" panose="020F0502020204030204"/>
                          <a:ea typeface="Calibri" panose="020F0502020204030204"/>
                        </a:rPr>
                        <a:t>TOTAL </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19.5</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835" b="0" i="0">
                          <a:solidFill>
                            <a:srgbClr val="000000"/>
                          </a:solidFill>
                          <a:latin typeface="Calibri" panose="020F0502020204030204"/>
                          <a:ea typeface="Calibri" panose="020F0502020204030204"/>
                        </a:rPr>
                        <a:t>0.325</a:t>
                      </a:r>
                      <a:endParaRPr lang="en-US" altLang="zh-CN" sz="83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graphicFrame>
        <p:nvGraphicFramePr>
          <p:cNvPr id="7" name="Table 6"/>
          <p:cNvGraphicFramePr/>
          <p:nvPr/>
        </p:nvGraphicFramePr>
        <p:xfrm>
          <a:off x="6671733" y="4064000"/>
          <a:ext cx="4108450" cy="18682970"/>
        </p:xfrm>
        <a:graphic>
          <a:graphicData uri="http://schemas.openxmlformats.org/drawingml/2006/table">
            <a:tbl>
              <a:tblPr/>
              <a:tblGrid>
                <a:gridCol w="573405"/>
                <a:gridCol w="759460"/>
                <a:gridCol w="1297940"/>
                <a:gridCol w="1477645"/>
              </a:tblGrid>
              <a:tr h="12555220">
                <a:tc>
                  <a:txBody>
                    <a:bodyPr/>
                    <a:p>
                      <a:pPr marL="914400" indent="-228600" algn="just" defTabSz="266700">
                        <a:lnSpc>
                          <a:spcPct val="150000"/>
                        </a:lnSpc>
                        <a:buClrTx/>
                        <a:buSzTx/>
                        <a:buNone/>
                        <a:tabLst>
                          <a:tab pos="915035" algn="l"/>
                        </a:tabLst>
                      </a:pPr>
                      <a:r>
                        <a:rPr lang="en-US" altLang="zh-CN" sz="1335" i="0">
                          <a:latin typeface="Times New Roman" panose="02020603050405020304"/>
                          <a:ea typeface="Times New Roman" panose="02020603050405020304"/>
                          <a:cs typeface="+mn-ea"/>
                        </a:rPr>
                        <a:t>Crop Output per Capita consumption(Vill: Utaraj</a:t>
                      </a:r>
                      <a:endParaRPr lang="en-US" altLang="zh-CN" sz="1335" i="0">
                        <a:latin typeface="Times New Roman" panose="02020603050405020304"/>
                        <a:ea typeface="Times New Roman" panose="02020603050405020304"/>
                        <a:cs typeface="+mn-ea"/>
                      </a:endParaRPr>
                    </a:p>
                  </a:txBody>
                  <a:tcPr marL="6614" marR="6614" marT="6614" marB="0" anchor="b" anchorCtr="0">
                    <a:lnL>
                      <a:noFill/>
                    </a:lnL>
                    <a:lnR>
                      <a:noFill/>
                    </a:lnR>
                    <a:lnT>
                      <a:noFill/>
                    </a:lnT>
                    <a:lnB>
                      <a:noFill/>
                    </a:lnB>
                    <a:noFill/>
                  </a:tcPr>
                </a:tc>
                <a:tc>
                  <a:txBody>
                    <a:bodyPr/>
                    <a:p>
                      <a:pPr marL="914400" indent="-228600" algn="just" defTabSz="266700">
                        <a:lnSpc>
                          <a:spcPct val="150000"/>
                        </a:lnSpc>
                        <a:buClrTx/>
                        <a:buSzTx/>
                        <a:buNone/>
                        <a:tabLst>
                          <a:tab pos="915035" algn="l"/>
                        </a:tabLst>
                      </a:pPr>
                      <a:endParaRPr lang="en-US" altLang="zh-CN" sz="1335" b="0" i="0">
                        <a:latin typeface="Times New Roman" panose="02020603050405020304"/>
                        <a:ea typeface="Times New Roman" panose="02020603050405020304"/>
                        <a:cs typeface="+mn-ea"/>
                      </a:endParaRPr>
                    </a:p>
                  </a:txBody>
                  <a:tcPr marL="6614" marR="6614" marT="6614" marB="0" anchor="b" anchorCtr="0">
                    <a:lnL>
                      <a:noFill/>
                    </a:lnL>
                    <a:lnR>
                      <a:noFill/>
                    </a:lnR>
                    <a:lnT>
                      <a:noFill/>
                    </a:lnT>
                    <a:lnB>
                      <a:noFill/>
                    </a:lnB>
                    <a:noFill/>
                  </a:tcPr>
                </a:tc>
                <a:tc>
                  <a:txBody>
                    <a:bodyPr/>
                    <a:p>
                      <a:pPr marL="914400" indent="-228600" algn="just" defTabSz="266700">
                        <a:lnSpc>
                          <a:spcPct val="150000"/>
                        </a:lnSpc>
                        <a:buClrTx/>
                        <a:buSzTx/>
                        <a:buNone/>
                        <a:tabLst>
                          <a:tab pos="915035" algn="l"/>
                        </a:tabLst>
                      </a:pPr>
                      <a:endParaRPr lang="en-US" altLang="zh-CN" sz="1335" b="0" i="0">
                        <a:latin typeface="Times New Roman" panose="02020603050405020304"/>
                        <a:ea typeface="Times New Roman" panose="02020603050405020304"/>
                        <a:cs typeface="+mn-ea"/>
                      </a:endParaRPr>
                    </a:p>
                  </a:txBody>
                  <a:tcPr marL="6614" marR="6614" marT="6614" marB="0" anchor="b" anchorCtr="0">
                    <a:lnL>
                      <a:noFill/>
                    </a:lnL>
                    <a:lnR>
                      <a:noFill/>
                    </a:lnR>
                    <a:lnT>
                      <a:noFill/>
                    </a:lnT>
                    <a:lnB>
                      <a:noFill/>
                    </a:lnB>
                    <a:noFill/>
                  </a:tcPr>
                </a:tc>
                <a:tc>
                  <a:txBody>
                    <a:bodyPr/>
                    <a:p>
                      <a:pPr algn="l" fontAlgn="b"/>
                      <a:endParaRPr sz="1000" b="0"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a:noFill/>
                    </a:lnB>
                    <a:noFill/>
                  </a:tcPr>
                </a:tc>
              </a:tr>
              <a:tr h="6127750">
                <a:tc>
                  <a:txBody>
                    <a:bodyPr/>
                    <a:p>
                      <a:pPr marL="914400" indent="-228600" algn="just" defTabSz="266700">
                        <a:lnSpc>
                          <a:spcPct val="150000"/>
                        </a:lnSpc>
                        <a:buClrTx/>
                        <a:buSzTx/>
                        <a:buNone/>
                        <a:tabLst>
                          <a:tab pos="915035" algn="l"/>
                        </a:tabLst>
                      </a:pPr>
                      <a:r>
                        <a:rPr lang="en-US" altLang="zh-CN" sz="1335" i="0">
                          <a:latin typeface="Times New Roman" panose="02020603050405020304"/>
                          <a:ea typeface="Times New Roman" panose="02020603050405020304"/>
                          <a:cs typeface="+mn-ea"/>
                        </a:rPr>
                        <a:t>325gm per person per day </a:t>
                      </a:r>
                      <a:endParaRPr lang="en-US" altLang="zh-CN" sz="1335" i="0">
                        <a:latin typeface="Times New Roman" panose="02020603050405020304"/>
                        <a:ea typeface="Times New Roman" panose="02020603050405020304"/>
                        <a:cs typeface="+mn-ea"/>
                      </a:endParaRPr>
                    </a:p>
                  </a:txBody>
                  <a:tcPr marL="6614" marR="6614" marT="6614" marB="0" anchor="b" anchorCtr="0">
                    <a:lnL>
                      <a:noFill/>
                    </a:lnL>
                    <a:lnR>
                      <a:noFill/>
                    </a:lnR>
                    <a:lnT>
                      <a:noFill/>
                    </a:lnT>
                    <a:lnB>
                      <a:noFill/>
                    </a:lnB>
                    <a:noFill/>
                  </a:tcPr>
                </a:tc>
                <a:tc>
                  <a:txBody>
                    <a:bodyPr/>
                    <a:p>
                      <a:pPr marL="914400" indent="-228600" algn="just" defTabSz="266700">
                        <a:lnSpc>
                          <a:spcPct val="150000"/>
                        </a:lnSpc>
                        <a:buClrTx/>
                        <a:buSzTx/>
                        <a:buNone/>
                        <a:tabLst>
                          <a:tab pos="915035" algn="l"/>
                        </a:tabLst>
                      </a:pPr>
                      <a:endParaRPr lang="en-US" altLang="zh-CN" sz="1335" b="0" i="0">
                        <a:latin typeface="Times New Roman" panose="02020603050405020304"/>
                        <a:ea typeface="Times New Roman" panose="02020603050405020304"/>
                        <a:cs typeface="+mn-ea"/>
                      </a:endParaRPr>
                    </a:p>
                  </a:txBody>
                  <a:tcPr marL="6614" marR="6614" marT="6614" marB="0" anchor="b" anchorCtr="0">
                    <a:lnL>
                      <a:noFill/>
                    </a:lnL>
                    <a:lnR>
                      <a:noFill/>
                    </a:lnR>
                    <a:lnT>
                      <a:noFill/>
                    </a:lnT>
                    <a:lnB>
                      <a:noFill/>
                    </a:lnB>
                    <a:noFill/>
                  </a:tcPr>
                </a:tc>
                <a:tc>
                  <a:txBody>
                    <a:bodyPr/>
                    <a:p>
                      <a:pPr marL="914400" indent="-228600" algn="just" defTabSz="266700">
                        <a:lnSpc>
                          <a:spcPct val="150000"/>
                        </a:lnSpc>
                        <a:buClrTx/>
                        <a:buSzTx/>
                        <a:buNone/>
                        <a:tabLst>
                          <a:tab pos="915035" algn="l"/>
                        </a:tabLst>
                      </a:pPr>
                      <a:endParaRPr lang="en-US" altLang="zh-CN" sz="1335" b="0" i="0">
                        <a:latin typeface="Times New Roman" panose="02020603050405020304"/>
                        <a:ea typeface="Times New Roman" panose="02020603050405020304"/>
                        <a:cs typeface="+mn-ea"/>
                      </a:endParaRPr>
                    </a:p>
                  </a:txBody>
                  <a:tcPr marL="6614" marR="6614" marT="6614" marB="0" anchor="b" anchorCtr="0">
                    <a:lnL>
                      <a:noFill/>
                    </a:lnL>
                    <a:lnR>
                      <a:noFill/>
                    </a:lnR>
                    <a:lnT>
                      <a:noFill/>
                    </a:lnT>
                    <a:lnB>
                      <a:noFill/>
                    </a:lnB>
                    <a:noFill/>
                  </a:tcPr>
                </a:tc>
                <a:tc>
                  <a:txBody>
                    <a:bodyPr/>
                    <a:p>
                      <a:pPr algn="l" fontAlgn="b"/>
                      <a:endParaRPr sz="915" b="0"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a:noFill/>
                    </a:lnB>
                    <a:noFill/>
                  </a:tcPr>
                </a:tc>
              </a:tr>
            </a:tbl>
          </a:graphicData>
        </a:graphic>
      </p:graphicFrame>
      <p:graphicFrame>
        <p:nvGraphicFramePr>
          <p:cNvPr id="8" name="Table 7"/>
          <p:cNvGraphicFramePr/>
          <p:nvPr>
            <p:custDataLst>
              <p:tags r:id="rId3"/>
            </p:custDataLst>
          </p:nvPr>
        </p:nvGraphicFramePr>
        <p:xfrm>
          <a:off x="0" y="5016500"/>
          <a:ext cx="4941570" cy="878840"/>
        </p:xfrm>
        <a:graphic>
          <a:graphicData uri="http://schemas.openxmlformats.org/drawingml/2006/table">
            <a:tbl>
              <a:tblPr/>
              <a:tblGrid>
                <a:gridCol w="4941570"/>
              </a:tblGrid>
              <a:tr h="878840">
                <a:tc>
                  <a:txBody>
                    <a:bodyPr/>
                    <a:p>
                      <a:pPr algn="l" fontAlgn="b"/>
                      <a:r>
                        <a:rPr lang="en-US" altLang="zh-CN" sz="1500" b="1" i="0">
                          <a:solidFill>
                            <a:srgbClr val="000000"/>
                          </a:solidFill>
                          <a:latin typeface="Calibri" panose="020F0502020204030204"/>
                          <a:ea typeface="Calibri" panose="020F0502020204030204"/>
                        </a:rPr>
                        <a:t>Crop Output per Capita consumption(Vill: Utaraj</a:t>
                      </a:r>
                      <a:endParaRPr lang="en-US" altLang="zh-CN" sz="1500" b="1"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a:noFill/>
                    </a:lnB>
                    <a:noFill/>
                  </a:tcPr>
                </a:tc>
              </a:tr>
            </a:tbl>
          </a:graphicData>
        </a:graphic>
      </p:graphicFrame>
      <p:graphicFrame>
        <p:nvGraphicFramePr>
          <p:cNvPr id="9" name="Table 8"/>
          <p:cNvGraphicFramePr/>
          <p:nvPr>
            <p:custDataLst>
              <p:tags r:id="rId4"/>
            </p:custDataLst>
          </p:nvPr>
        </p:nvGraphicFramePr>
        <p:xfrm>
          <a:off x="0" y="5651500"/>
          <a:ext cx="3264535" cy="506730"/>
        </p:xfrm>
        <a:graphic>
          <a:graphicData uri="http://schemas.openxmlformats.org/drawingml/2006/table">
            <a:tbl>
              <a:tblPr/>
              <a:tblGrid>
                <a:gridCol w="3264535"/>
              </a:tblGrid>
              <a:tr h="506730">
                <a:tc>
                  <a:txBody>
                    <a:bodyPr/>
                    <a:p>
                      <a:pPr algn="l" fontAlgn="b"/>
                      <a:r>
                        <a:rPr lang="en-US" altLang="zh-CN" sz="1500" b="1" i="0">
                          <a:solidFill>
                            <a:srgbClr val="000000"/>
                          </a:solidFill>
                          <a:latin typeface="Calibri" panose="020F0502020204030204"/>
                          <a:ea typeface="Calibri" panose="020F0502020204030204"/>
                        </a:rPr>
                        <a:t>325gm per person per day</a:t>
                      </a:r>
                      <a:endParaRPr lang="en-US" altLang="zh-CN" sz="1500" b="1" i="0">
                        <a:solidFill>
                          <a:srgbClr val="000000"/>
                        </a:solidFill>
                        <a:latin typeface="Calibri" panose="020F0502020204030204"/>
                        <a:ea typeface="Calibri" panose="020F0502020204030204"/>
                      </a:endParaRPr>
                    </a:p>
                  </a:txBody>
                  <a:tcPr marL="6614" marR="6614" marT="6614" marB="0" anchor="b" anchorCtr="0">
                    <a:lnL>
                      <a:noFill/>
                    </a:lnL>
                    <a:lnR>
                      <a:noFill/>
                    </a:lnR>
                    <a:lnT>
                      <a:noFill/>
                    </a:lnT>
                    <a:lnB>
                      <a:noFill/>
                    </a:lnB>
                    <a:noFill/>
                  </a:tcPr>
                </a:tc>
              </a:tr>
            </a:tbl>
          </a:graphicData>
        </a:graphic>
      </p:graphicFrame>
      <p:graphicFrame>
        <p:nvGraphicFramePr>
          <p:cNvPr id="10" name="Table 9"/>
          <p:cNvGraphicFramePr/>
          <p:nvPr>
            <p:custDataLst>
              <p:tags r:id="rId5"/>
            </p:custDataLst>
          </p:nvPr>
        </p:nvGraphicFramePr>
        <p:xfrm>
          <a:off x="6096000" y="1718733"/>
          <a:ext cx="5648960" cy="4758690"/>
        </p:xfrm>
        <a:graphic>
          <a:graphicData uri="http://schemas.openxmlformats.org/drawingml/2006/table">
            <a:tbl>
              <a:tblPr/>
              <a:tblGrid>
                <a:gridCol w="906145"/>
                <a:gridCol w="998220"/>
                <a:gridCol w="1484630"/>
                <a:gridCol w="2259965"/>
              </a:tblGrid>
              <a:tr h="132080">
                <a:tc>
                  <a:txBody>
                    <a:bodyPr/>
                    <a:p>
                      <a:pPr algn="l" fontAlgn="b"/>
                      <a:r>
                        <a:rPr lang="en-US" altLang="zh-CN" sz="665" b="1" i="0">
                          <a:solidFill>
                            <a:srgbClr val="000000"/>
                          </a:solidFill>
                          <a:latin typeface="Calibri" panose="020F0502020204030204"/>
                          <a:ea typeface="Calibri" panose="020F0502020204030204"/>
                        </a:rPr>
                        <a:t>VEGETABLE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665" b="1" i="0">
                          <a:solidFill>
                            <a:srgbClr val="000000"/>
                          </a:solidFill>
                          <a:latin typeface="Calibri" panose="020F0502020204030204"/>
                          <a:ea typeface="Calibri" panose="020F0502020204030204"/>
                        </a:rPr>
                        <a:t>QTY IN KG DEC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665" b="1" i="0">
                          <a:solidFill>
                            <a:srgbClr val="000000"/>
                          </a:solidFill>
                          <a:latin typeface="Calibri" panose="020F0502020204030204"/>
                          <a:ea typeface="Calibri" panose="020F0502020204030204"/>
                        </a:rPr>
                        <a:t>CROP OUTPUT/ CAPITA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665" b="1" i="0">
                          <a:solidFill>
                            <a:srgbClr val="000000"/>
                          </a:solidFill>
                          <a:latin typeface="Calibri" panose="020F0502020204030204"/>
                          <a:ea typeface="Calibri" panose="020F0502020204030204"/>
                        </a:rPr>
                        <a:t>CROP OUTPUT IN  DECEMBER IN  RS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SPINACH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66</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1.10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2640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1445">
                <a:tc>
                  <a:txBody>
                    <a:bodyPr/>
                    <a:p>
                      <a:pPr algn="l" fontAlgn="b"/>
                      <a:r>
                        <a:rPr lang="en-US" altLang="zh-CN" sz="665" b="0" i="0">
                          <a:solidFill>
                            <a:srgbClr val="000000"/>
                          </a:solidFill>
                          <a:latin typeface="Calibri" panose="020F0502020204030204"/>
                          <a:ea typeface="Calibri" panose="020F0502020204030204"/>
                        </a:rPr>
                        <a:t>BRINGAL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25.1</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0.42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1004</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35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TUR</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14</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0.28</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980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r>
                        <a:rPr lang="en-US" altLang="zh-CN" sz="665" b="0" i="0">
                          <a:solidFill>
                            <a:srgbClr val="000000"/>
                          </a:solidFill>
                          <a:latin typeface="Calibri" panose="020F0502020204030204"/>
                          <a:ea typeface="Calibri" panose="020F0502020204030204"/>
                        </a:rPr>
                        <a:t>TOMATOES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12</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0.24</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300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35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CORRIANDER</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0.02</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60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r>
                        <a:rPr lang="en-US" altLang="zh-CN" sz="665" b="0" i="0">
                          <a:solidFill>
                            <a:srgbClr val="000000"/>
                          </a:solidFill>
                          <a:latin typeface="Calibri" panose="020F0502020204030204"/>
                          <a:ea typeface="Calibri" panose="020F0502020204030204"/>
                        </a:rPr>
                        <a:t>FENUGRREK</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13.4</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0.268</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804</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GREEN CHILLI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2.5</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0.05</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200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93675">
                <a:tc>
                  <a:txBody>
                    <a:bodyPr/>
                    <a:p>
                      <a:pPr algn="l" fontAlgn="b"/>
                      <a:r>
                        <a:rPr lang="en-US" altLang="zh-CN" sz="665" b="0" i="0">
                          <a:solidFill>
                            <a:srgbClr val="000000"/>
                          </a:solidFill>
                          <a:latin typeface="Calibri" panose="020F0502020204030204"/>
                          <a:ea typeface="Calibri" panose="020F0502020204030204"/>
                        </a:rPr>
                        <a:t>TOTAL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134</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1000" b="1" i="0">
                          <a:solidFill>
                            <a:srgbClr val="000000"/>
                          </a:solidFill>
                          <a:latin typeface="Calibri" panose="020F0502020204030204"/>
                          <a:ea typeface="Calibri" panose="020F0502020204030204"/>
                        </a:rPr>
                        <a:t>5988</a:t>
                      </a:r>
                      <a:endParaRPr lang="en-US" altLang="zh-CN" sz="1000"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00"/>
                    </a:solidFill>
                  </a:tcPr>
                </a:tc>
              </a:tr>
              <a:tr h="13208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1" i="0">
                          <a:solidFill>
                            <a:srgbClr val="000000"/>
                          </a:solidFill>
                          <a:latin typeface="Calibri" panose="020F0502020204030204"/>
                          <a:ea typeface="Calibri" panose="020F0502020204030204"/>
                        </a:rPr>
                        <a:t>VEGETABLE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665" b="1" i="0">
                          <a:solidFill>
                            <a:srgbClr val="000000"/>
                          </a:solidFill>
                          <a:latin typeface="Calibri" panose="020F0502020204030204"/>
                          <a:ea typeface="Calibri" panose="020F0502020204030204"/>
                        </a:rPr>
                        <a:t>QTY IN KG DEC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665" b="1" i="0">
                          <a:solidFill>
                            <a:srgbClr val="000000"/>
                          </a:solidFill>
                          <a:latin typeface="Calibri" panose="020F0502020204030204"/>
                          <a:ea typeface="Calibri" panose="020F0502020204030204"/>
                        </a:rPr>
                        <a:t>CROP OUTPUT/ CAPITA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r>
                        <a:rPr lang="en-US" altLang="zh-CN" sz="665" b="1" i="0">
                          <a:solidFill>
                            <a:srgbClr val="000000"/>
                          </a:solidFill>
                          <a:latin typeface="Calibri" panose="020F0502020204030204"/>
                          <a:ea typeface="Calibri" panose="020F0502020204030204"/>
                        </a:rPr>
                        <a:t>CROP OUTPUT IN  DECEMBER IN  RS </a:t>
                      </a:r>
                      <a:endParaRPr lang="en-US" altLang="zh-CN" sz="665"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r>
                        <a:rPr lang="en-US" altLang="zh-CN" sz="665" b="0" i="0">
                          <a:solidFill>
                            <a:srgbClr val="000000"/>
                          </a:solidFill>
                          <a:latin typeface="Calibri" panose="020F0502020204030204"/>
                          <a:ea typeface="Calibri" panose="020F0502020204030204"/>
                        </a:rPr>
                        <a:t>SPINACH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67</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1.12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2680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BRINGAL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41</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0.68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1640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TUR</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5</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0.1</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350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r>
                        <a:rPr lang="en-US" altLang="zh-CN" sz="665" b="0" i="0">
                          <a:solidFill>
                            <a:srgbClr val="000000"/>
                          </a:solidFill>
                          <a:latin typeface="Calibri" panose="020F0502020204030204"/>
                          <a:ea typeface="Calibri" panose="020F0502020204030204"/>
                        </a:rPr>
                        <a:t>TOMATOES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56</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1.12</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1400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r>
                        <a:rPr lang="en-US" altLang="zh-CN" sz="665" b="0" i="0">
                          <a:solidFill>
                            <a:srgbClr val="000000"/>
                          </a:solidFill>
                          <a:latin typeface="Calibri" panose="020F0502020204030204"/>
                          <a:ea typeface="Calibri" panose="020F0502020204030204"/>
                        </a:rPr>
                        <a:t>CORRIANDER</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8</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0.16</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480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1445">
                <a:tc>
                  <a:txBody>
                    <a:bodyPr/>
                    <a:p>
                      <a:pPr algn="l" fontAlgn="b"/>
                      <a:r>
                        <a:rPr lang="en-US" altLang="zh-CN" sz="665" b="0" i="0">
                          <a:solidFill>
                            <a:srgbClr val="000000"/>
                          </a:solidFill>
                          <a:latin typeface="Calibri" panose="020F0502020204030204"/>
                          <a:ea typeface="Calibri" panose="020F0502020204030204"/>
                        </a:rPr>
                        <a:t>FENUGRREK</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5.5</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0.11</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330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715">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3350">
                <a:tc>
                  <a:txBody>
                    <a:bodyPr/>
                    <a:p>
                      <a:pPr algn="l" fontAlgn="b"/>
                      <a:r>
                        <a:rPr lang="en-US" altLang="zh-CN" sz="665" b="0" i="0">
                          <a:solidFill>
                            <a:srgbClr val="000000"/>
                          </a:solidFill>
                          <a:latin typeface="Calibri" panose="020F0502020204030204"/>
                          <a:ea typeface="Calibri" panose="020F0502020204030204"/>
                        </a:rPr>
                        <a:t>GREEN CHILLI </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r" fontAlgn="b"/>
                      <a:r>
                        <a:rPr lang="en-US" altLang="zh-CN" sz="665" b="0" i="0">
                          <a:solidFill>
                            <a:srgbClr val="000000"/>
                          </a:solidFill>
                          <a:latin typeface="Calibri" panose="020F0502020204030204"/>
                          <a:ea typeface="Calibri" panose="020F0502020204030204"/>
                        </a:rPr>
                        <a:t>0</a:t>
                      </a:r>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3208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a:noFill/>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b"/>
                      <a:endParaRPr lang="en-US" altLang="zh-CN"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193040">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a:noFill/>
                    </a:lnL>
                    <a:lnR w="6350" cap="flat" cmpd="sng">
                      <a:solidFill>
                        <a:srgbClr val="000000"/>
                      </a:solidFill>
                      <a:prstDash val="solid"/>
                      <a:headEnd type="none" w="med" len="med"/>
                      <a:tailEnd type="none" w="med" len="med"/>
                    </a:lnR>
                    <a:lnT>
                      <a:noFill/>
                    </a:lnT>
                    <a:lnB>
                      <a:noFill/>
                    </a:lnB>
                    <a:noFill/>
                  </a:tcPr>
                </a:tc>
                <a:tc>
                  <a:txBody>
                    <a:bodyPr/>
                    <a:p>
                      <a:pPr algn="r" fontAlgn="b"/>
                      <a:r>
                        <a:rPr lang="en-US" altLang="zh-CN" sz="1000" b="1" i="0">
                          <a:solidFill>
                            <a:srgbClr val="000000"/>
                          </a:solidFill>
                          <a:latin typeface="Calibri" panose="020F0502020204030204"/>
                          <a:ea typeface="Calibri" panose="020F0502020204030204"/>
                        </a:rPr>
                        <a:t>182.5</a:t>
                      </a:r>
                      <a:endParaRPr lang="en-US" altLang="zh-CN" sz="1000"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00"/>
                    </a:solidFill>
                  </a:tcPr>
                </a:tc>
                <a:tc>
                  <a:txBody>
                    <a:bodyPr/>
                    <a:p>
                      <a:pPr algn="l" fontAlgn="b"/>
                      <a:endParaRPr sz="665" b="0"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a:noFill/>
                    </a:lnB>
                    <a:noFill/>
                  </a:tcPr>
                </a:tc>
                <a:tc>
                  <a:txBody>
                    <a:bodyPr/>
                    <a:p>
                      <a:pPr algn="r" fontAlgn="b"/>
                      <a:r>
                        <a:rPr lang="en-US" altLang="zh-CN" sz="1000" b="1" i="0">
                          <a:solidFill>
                            <a:srgbClr val="000000"/>
                          </a:solidFill>
                          <a:latin typeface="Calibri" panose="020F0502020204030204"/>
                          <a:ea typeface="Calibri" panose="020F0502020204030204"/>
                        </a:rPr>
                        <a:t>6880</a:t>
                      </a:r>
                      <a:endParaRPr lang="en-US" altLang="zh-CN" sz="1000" b="1" i="0">
                        <a:solidFill>
                          <a:srgbClr val="000000"/>
                        </a:solidFill>
                        <a:latin typeface="Calibri" panose="020F0502020204030204"/>
                        <a:ea typeface="Calibri" panose="020F0502020204030204"/>
                      </a:endParaRPr>
                    </a:p>
                  </a:txBody>
                  <a:tcPr marL="6614" marR="6614" marT="6614" marB="0"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FFF00"/>
                    </a:solidFill>
                  </a:tcPr>
                </a:tc>
              </a:tr>
            </a:tbl>
          </a:graphicData>
        </a:graphic>
      </p:graphicFrame>
    </p:spTree>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132"/>
  <p:tag name="KSO_WM_TEMPLATE_CATEGORY" val="custom"/>
  <p:tag name="KSO_WM_SLIDE_INDEX" val="9"/>
  <p:tag name="KSO_WM_SLIDE_ID" val="custom20238132_9"/>
  <p:tag name="KSO_WM_TEMPLATE_MASTER_TYPE" val="0"/>
  <p:tag name="KSO_WM_SLIDE_LAYOUT" val="a"/>
  <p:tag name="KSO_WM_SLIDE_LAYOUT_CNT" val="1"/>
  <p:tag name="KSO_WM_SPECIAL_SOURCE" val="bdnull"/>
</p:tagLst>
</file>

<file path=ppt/tags/tag101.xml><?xml version="1.0" encoding="utf-8"?>
<p:tagLst xmlns:p="http://schemas.openxmlformats.org/presentationml/2006/main">
  <p:tag name="KSO_WM_UNIT_TYPE" val="a"/>
  <p:tag name="KSO_WM_UNIT_INDEX" val="1"/>
  <p:tag name="KSO_WM_BEAUTIFY_FLAG" val="#wm#"/>
  <p:tag name="KSO_WM_TAG_VERSION" val="3.0"/>
  <p:tag name="KSO_WM_UNIT_ID" val="custom2023813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132"/>
  <p:tag name="KSO_WM_TEMPLATE_CATEGORY" val="custom"/>
  <p:tag name="KSO_WM_UNIT_ISCONTENTSTITLE" val="0"/>
  <p:tag name="KSO_WM_UNIT_PRESET_TEXT" val="THANKS"/>
</p:tagLst>
</file>

<file path=ppt/tags/tag102.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132"/>
  <p:tag name="KSO_WM_TEMPLATE_CATEGORY" val="custom"/>
  <p:tag name="KSO_WM_SLIDE_INDEX" val="9"/>
  <p:tag name="KSO_WM_SLIDE_ID" val="custom20238132_9"/>
  <p:tag name="KSO_WM_TEMPLATE_MASTER_TYPE" val="0"/>
  <p:tag name="KSO_WM_SLIDE_LAYOUT" val="a"/>
  <p:tag name="KSO_WM_SLIDE_LAYOUT_CNT" val="1"/>
  <p:tag name="KSO_WM_SPECIAL_SOURCE" val="bdnull"/>
</p:tagLst>
</file>

<file path=ppt/tags/tag103.xml><?xml version="1.0" encoding="utf-8"?>
<p:tagLst xmlns:p="http://schemas.openxmlformats.org/presentationml/2006/main">
  <p:tag name="KSO_WM_BEAUTIFY_FLAG" val="#wm#"/>
  <p:tag name="KSO_WM_TEMPLATE_CATEGORY" val="custom"/>
  <p:tag name="KSO_WM_TEMPLATE_INDEX" val="20238132"/>
</p:tagLst>
</file>

<file path=ppt/tags/tag104.xml><?xml version="1.0" encoding="utf-8"?>
<p:tagLst xmlns:p="http://schemas.openxmlformats.org/presentationml/2006/main">
  <p:tag name="KSO_WM_BEAUTIFY_FLAG" val="#wm#"/>
  <p:tag name="KSO_WM_TEMPLATE_CATEGORY" val="custom"/>
  <p:tag name="KSO_WM_TEMPLATE_INDEX" val="20238132"/>
</p:tagLst>
</file>

<file path=ppt/tags/tag105.xml><?xml version="1.0" encoding="utf-8"?>
<p:tagLst xmlns:p="http://schemas.openxmlformats.org/presentationml/2006/main">
  <p:tag name="KSO_WM_BEAUTIFY_FLAG" val="#wm#"/>
  <p:tag name="KSO_WM_TEMPLATE_CATEGORY" val="custom"/>
  <p:tag name="KSO_WM_TEMPLATE_INDEX" val="20238132"/>
</p:tagLst>
</file>

<file path=ppt/tags/tag106.xml><?xml version="1.0" encoding="utf-8"?>
<p:tagLst xmlns:p="http://schemas.openxmlformats.org/presentationml/2006/main">
  <p:tag name="KSO_WM_BEAUTIFY_FLAG" val="#wm#"/>
  <p:tag name="KSO_WM_TEMPLATE_CATEGORY" val="custom"/>
  <p:tag name="KSO_WM_TEMPLATE_INDEX" val="20238132"/>
</p:tagLst>
</file>

<file path=ppt/tags/tag107.xml><?xml version="1.0" encoding="utf-8"?>
<p:tagLst xmlns:p="http://schemas.openxmlformats.org/presentationml/2006/main">
  <p:tag name="KSO_WM_BEAUTIFY_FLAG" val="#wm#"/>
  <p:tag name="KSO_WM_TEMPLATE_CATEGORY" val="custom"/>
  <p:tag name="KSO_WM_TEMPLATE_INDEX" val="20238132"/>
</p:tagLst>
</file>

<file path=ppt/tags/tag108.xml><?xml version="1.0" encoding="utf-8"?>
<p:tagLst xmlns:p="http://schemas.openxmlformats.org/presentationml/2006/main">
  <p:tag name="KSO_WM_BEAUTIFY_FLAG" val="#wm#"/>
  <p:tag name="KSO_WM_TEMPLATE_CATEGORY" val="custom"/>
  <p:tag name="KSO_WM_TEMPLATE_INDEX" val="20238132"/>
</p:tagLst>
</file>

<file path=ppt/tags/tag109.xml><?xml version="1.0" encoding="utf-8"?>
<p:tagLst xmlns:p="http://schemas.openxmlformats.org/presentationml/2006/main">
  <p:tag name="KSO_WM_BEAUTIFY_FLAG" val="#wm#"/>
  <p:tag name="KSO_WM_TEMPLATE_CATEGORY" val="custom"/>
  <p:tag name="KSO_WM_TEMPLATE_INDEX" val="20238132"/>
</p:tagLst>
</file>

<file path=ppt/tags/tag11.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10.xml><?xml version="1.0" encoding="utf-8"?>
<p:tagLst xmlns:p="http://schemas.openxmlformats.org/presentationml/2006/main">
  <p:tag name="KSO_WM_BEAUTIFY_FLAG" val="#wm#"/>
  <p:tag name="KSO_WM_TEMPLATE_CATEGORY" val="custom"/>
  <p:tag name="KSO_WM_TEMPLATE_INDEX" val="20238132"/>
</p:tagLst>
</file>

<file path=ppt/tags/tag111.xml><?xml version="1.0" encoding="utf-8"?>
<p:tagLst xmlns:p="http://schemas.openxmlformats.org/presentationml/2006/main">
  <p:tag name="KSO_WM_BEAUTIFY_FLAG" val="#wm#"/>
  <p:tag name="KSO_WM_TEMPLATE_CATEGORY" val="custom"/>
  <p:tag name="KSO_WM_TEMPLATE_INDEX" val="20238132"/>
</p:tagLst>
</file>

<file path=ppt/tags/tag112.xml><?xml version="1.0" encoding="utf-8"?>
<p:tagLst xmlns:p="http://schemas.openxmlformats.org/presentationml/2006/main">
  <p:tag name="KSO_WM_BEAUTIFY_FLAG" val="#wm#"/>
  <p:tag name="KSO_WM_TEMPLATE_CATEGORY" val="custom"/>
  <p:tag name="KSO_WM_TEMPLATE_INDEX" val="20238132"/>
</p:tagLst>
</file>

<file path=ppt/tags/tag113.xml><?xml version="1.0" encoding="utf-8"?>
<p:tagLst xmlns:p="http://schemas.openxmlformats.org/presentationml/2006/main">
  <p:tag name="KSO_WM_BEAUTIFY_FLAG" val="#wm#"/>
  <p:tag name="KSO_WM_TEMPLATE_CATEGORY" val="custom"/>
  <p:tag name="KSO_WM_TEMPLATE_INDEX" val="20238132"/>
</p:tagLst>
</file>

<file path=ppt/tags/tag114.xml><?xml version="1.0" encoding="utf-8"?>
<p:tagLst xmlns:p="http://schemas.openxmlformats.org/presentationml/2006/main">
  <p:tag name="KSO_WM_BEAUTIFY_FLAG" val="#wm#"/>
  <p:tag name="KSO_WM_TEMPLATE_CATEGORY" val="custom"/>
  <p:tag name="KSO_WM_TEMPLATE_INDEX" val="20238132"/>
</p:tagLst>
</file>

<file path=ppt/tags/tag115.xml><?xml version="1.0" encoding="utf-8"?>
<p:tagLst xmlns:p="http://schemas.openxmlformats.org/presentationml/2006/main">
  <p:tag name="KSO_WM_BEAUTIFY_FLAG" val="#wm#"/>
  <p:tag name="KSO_WM_TEMPLATE_CATEGORY" val="custom"/>
  <p:tag name="KSO_WM_TEMPLATE_INDEX" val="20238132"/>
</p:tagLst>
</file>

<file path=ppt/tags/tag116.xml><?xml version="1.0" encoding="utf-8"?>
<p:tagLst xmlns:p="http://schemas.openxmlformats.org/presentationml/2006/main">
  <p:tag name="KSO_WM_BEAUTIFY_FLAG" val="#wm#"/>
  <p:tag name="KSO_WM_TEMPLATE_CATEGORY" val="custom"/>
  <p:tag name="KSO_WM_TEMPLATE_INDEX" val="20238132"/>
</p:tagLst>
</file>

<file path=ppt/tags/tag117.xml><?xml version="1.0" encoding="utf-8"?>
<p:tagLst xmlns:p="http://schemas.openxmlformats.org/presentationml/2006/main">
  <p:tag name="KSO_WM_BEAUTIFY_FLAG" val="#wm#"/>
  <p:tag name="KSO_WM_TEMPLATE_CATEGORY" val="custom"/>
  <p:tag name="KSO_WM_TEMPLATE_INDEX" val="20238132"/>
</p:tagLst>
</file>

<file path=ppt/tags/tag118.xml><?xml version="1.0" encoding="utf-8"?>
<p:tagLst xmlns:p="http://schemas.openxmlformats.org/presentationml/2006/main">
  <p:tag name="KSO_WM_BEAUTIFY_FLAG" val="#wm#"/>
  <p:tag name="KSO_WM_TEMPLATE_CATEGORY" val="custom"/>
  <p:tag name="KSO_WM_TEMPLATE_INDEX" val="20238132"/>
</p:tagLst>
</file>

<file path=ppt/tags/tag119.xml><?xml version="1.0" encoding="utf-8"?>
<p:tagLst xmlns:p="http://schemas.openxmlformats.org/presentationml/2006/main">
  <p:tag name="KSO_WM_BEAUTIFY_FLAG" val="#wm#"/>
  <p:tag name="KSO_WM_TEMPLATE_CATEGORY" val="custom"/>
  <p:tag name="KSO_WM_TEMPLATE_INDEX" val="20238132"/>
</p:tagLst>
</file>

<file path=ppt/tags/tag12.xml><?xml version="1.0" encoding="utf-8"?>
<p:tagLst xmlns:p="http://schemas.openxmlformats.org/presentationml/2006/main">
  <p:tag name="KSO_WM_UNIT_TYPE" val="f"/>
  <p:tag name="KSO_WM_UNIT_SUBTYPE" val="e"/>
  <p:tag name="KSO_WM_UNIT_INDEX" val="2"/>
  <p:tag name="KSO_WM_BEAUTIFY_FLAG" val="#wm#"/>
  <p:tag name="KSO_WM_TAG_VERSION" val="3.0"/>
  <p:tag name="KSO_WM_UNIT_PRESET_TEXT" val="年号"/>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20.xml><?xml version="1.0" encoding="utf-8"?>
<p:tagLst xmlns:p="http://schemas.openxmlformats.org/presentationml/2006/main">
  <p:tag name="KSO_WM_BEAUTIFY_FLAG" val="#wm#"/>
  <p:tag name="KSO_WM_TEMPLATE_CATEGORY" val="custom"/>
  <p:tag name="KSO_WM_TEMPLATE_INDEX" val="20238132"/>
</p:tagLst>
</file>

<file path=ppt/tags/tag121.xml><?xml version="1.0" encoding="utf-8"?>
<p:tagLst xmlns:p="http://schemas.openxmlformats.org/presentationml/2006/main">
  <p:tag name="KSO_WM_UNIT_TYPE" val="a"/>
  <p:tag name="KSO_WM_UNIT_INDEX" val="1"/>
  <p:tag name="KSO_WM_BEAUTIFY_FLAG" val="#wm#"/>
  <p:tag name="KSO_WM_TAG_VERSION" val="3.0"/>
  <p:tag name="KSO_WM_UNIT_ID" val="custom2023813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132"/>
  <p:tag name="KSO_WM_TEMPLATE_CATEGORY" val="custom"/>
  <p:tag name="KSO_WM_UNIT_ISCONTENTSTITLE" val="0"/>
  <p:tag name="KSO_WM_UNIT_PRESET_TEXT" val="THANKS"/>
</p:tagLst>
</file>

<file path=ppt/tags/tag122.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132"/>
  <p:tag name="KSO_WM_TEMPLATE_CATEGORY" val="custom"/>
  <p:tag name="KSO_WM_SLIDE_INDEX" val="9"/>
  <p:tag name="KSO_WM_SLIDE_ID" val="custom20238132_9"/>
  <p:tag name="KSO_WM_TEMPLATE_MASTER_TYPE" val="0"/>
  <p:tag name="KSO_WM_SLIDE_LAYOUT" val="a"/>
  <p:tag name="KSO_WM_SLIDE_LAYOUT_CNT" val="1"/>
  <p:tag name="KSO_WM_SPECIAL_SOURCE" val="bdnull"/>
</p:tagLst>
</file>

<file path=ppt/tags/tag123.xml><?xml version="1.0" encoding="utf-8"?>
<p:tagLst xmlns:p="http://schemas.openxmlformats.org/presentationml/2006/main">
  <p:tag name="KSO_WM_BEAUTIFY_FLAG" val="#wm#"/>
  <p:tag name="KSO_WM_TEMPLATE_CATEGORY" val="custom"/>
  <p:tag name="KSO_WM_TEMPLATE_INDEX" val="20238132"/>
</p:tagLst>
</file>

<file path=ppt/tags/tag124.xml><?xml version="1.0" encoding="utf-8"?>
<p:tagLst xmlns:p="http://schemas.openxmlformats.org/presentationml/2006/main">
  <p:tag name="KSO_WM_BEAUTIFY_FLAG" val="#wm#"/>
  <p:tag name="KSO_WM_TEMPLATE_CATEGORY" val="custom"/>
  <p:tag name="KSO_WM_TEMPLATE_INDEX" val="20238132"/>
</p:tagLst>
</file>

<file path=ppt/tags/tag125.xml><?xml version="1.0" encoding="utf-8"?>
<p:tagLst xmlns:p="http://schemas.openxmlformats.org/presentationml/2006/main">
  <p:tag name="KSO_WM_BEAUTIFY_FLAG" val="#wm#"/>
  <p:tag name="KSO_WM_TEMPLATE_CATEGORY" val="custom"/>
  <p:tag name="KSO_WM_TEMPLATE_INDEX" val="20238132"/>
</p:tagLst>
</file>

<file path=ppt/tags/tag126.xml><?xml version="1.0" encoding="utf-8"?>
<p:tagLst xmlns:p="http://schemas.openxmlformats.org/presentationml/2006/main">
  <p:tag name="KSO_WM_BEAUTIFY_FLAG" val="#wm#"/>
  <p:tag name="KSO_WM_TEMPLATE_CATEGORY" val="custom"/>
  <p:tag name="KSO_WM_TEMPLATE_INDEX" val="20238132"/>
</p:tagLst>
</file>

<file path=ppt/tags/tag127.xml><?xml version="1.0" encoding="utf-8"?>
<p:tagLst xmlns:p="http://schemas.openxmlformats.org/presentationml/2006/main">
  <p:tag name="KSO_WM_BEAUTIFY_FLAG" val="#wm#"/>
  <p:tag name="KSO_WM_TEMPLATE_CATEGORY" val="custom"/>
  <p:tag name="KSO_WM_TEMPLATE_INDEX" val="20238132"/>
</p:tagLst>
</file>

<file path=ppt/tags/tag128.xml><?xml version="1.0" encoding="utf-8"?>
<p:tagLst xmlns:p="http://schemas.openxmlformats.org/presentationml/2006/main">
  <p:tag name="KSO_WM_BEAUTIFY_FLAG" val="#wm#"/>
  <p:tag name="KSO_WM_TEMPLATE_CATEGORY" val="custom"/>
  <p:tag name="KSO_WM_TEMPLATE_INDEX" val="20238132"/>
</p:tagLst>
</file>

<file path=ppt/tags/tag129.xml><?xml version="1.0" encoding="utf-8"?>
<p:tagLst xmlns:p="http://schemas.openxmlformats.org/presentationml/2006/main">
  <p:tag name="KSO_WM_BEAUTIFY_FLAG" val="#wm#"/>
  <p:tag name="KSO_WM_TEMPLATE_CATEGORY" val="custom"/>
  <p:tag name="KSO_WM_TEMPLATE_INDEX" val="20238132"/>
</p:tagLst>
</file>

<file path=ppt/tags/tag1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4"/>
</p:tagLst>
</file>

<file path=ppt/tags/tag130.xml><?xml version="1.0" encoding="utf-8"?>
<p:tagLst xmlns:p="http://schemas.openxmlformats.org/presentationml/2006/main">
  <p:tag name="KSO_WM_UNIT_TYPE" val="a"/>
  <p:tag name="KSO_WM_UNIT_INDEX" val="1"/>
  <p:tag name="KSO_WM_BEAUTIFY_FLAG" val="#wm#"/>
  <p:tag name="KSO_WM_TAG_VERSION" val="3.0"/>
  <p:tag name="KSO_WM_UNIT_ID" val="custom2023813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132"/>
  <p:tag name="KSO_WM_TEMPLATE_CATEGORY" val="custom"/>
  <p:tag name="KSO_WM_UNIT_ISCONTENTSTITLE" val="0"/>
  <p:tag name="KSO_WM_UNIT_PRESET_TEXT" val="THANKS"/>
</p:tagLst>
</file>

<file path=ppt/tags/tag131.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132"/>
  <p:tag name="KSO_WM_TEMPLATE_CATEGORY" val="custom"/>
  <p:tag name="KSO_WM_SLIDE_INDEX" val="9"/>
  <p:tag name="KSO_WM_SLIDE_ID" val="custom20238132_9"/>
  <p:tag name="KSO_WM_TEMPLATE_MASTER_TYPE" val="0"/>
  <p:tag name="KSO_WM_SLIDE_LAYOUT" val="a"/>
  <p:tag name="KSO_WM_SLIDE_LAYOUT_CNT" val="1"/>
  <p:tag name="KSO_WM_SPECIAL_SOURCE" val="bdnull"/>
</p:tagLst>
</file>

<file path=ppt/tags/tag132.xml><?xml version="1.0" encoding="utf-8"?>
<p:tagLst xmlns:p="http://schemas.openxmlformats.org/presentationml/2006/main">
  <p:tag name="KSO_WM_BEAUTIFY_FLAG" val="#wm#"/>
  <p:tag name="KSO_WM_TEMPLATE_CATEGORY" val="custom"/>
  <p:tag name="KSO_WM_TEMPLATE_INDEX" val="20238132"/>
</p:tagLst>
</file>

<file path=ppt/tags/tag133.xml><?xml version="1.0" encoding="utf-8"?>
<p:tagLst xmlns:p="http://schemas.openxmlformats.org/presentationml/2006/main">
  <p:tag name="KSO_WM_UNIT_TYPE" val="a"/>
  <p:tag name="KSO_WM_UNIT_INDEX" val="1"/>
  <p:tag name="KSO_WM_BEAUTIFY_FLAG" val="#wm#"/>
  <p:tag name="KSO_WM_TAG_VERSION" val="3.0"/>
  <p:tag name="KSO_WM_UNIT_ID" val="custom2023813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132"/>
  <p:tag name="KSO_WM_TEMPLATE_CATEGORY" val="custom"/>
  <p:tag name="KSO_WM_UNIT_ISCONTENTSTITLE" val="0"/>
  <p:tag name="KSO_WM_UNIT_PRESET_TEXT" val="THANKS"/>
</p:tagLst>
</file>

<file path=ppt/tags/tag134.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132"/>
  <p:tag name="KSO_WM_TEMPLATE_CATEGORY" val="custom"/>
  <p:tag name="KSO_WM_SLIDE_INDEX" val="9"/>
  <p:tag name="KSO_WM_SLIDE_ID" val="custom20238132_9"/>
  <p:tag name="KSO_WM_TEMPLATE_MASTER_TYPE" val="0"/>
  <p:tag name="KSO_WM_SLIDE_LAYOUT" val="a"/>
  <p:tag name="KSO_WM_SLIDE_LAYOUT_CNT" val="1"/>
  <p:tag name="KSO_WM_SPECIAL_SOURCE" val="bdnull"/>
</p:tagLst>
</file>

<file path=ppt/tags/tag13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36.xml><?xml version="1.0" encoding="utf-8"?>
<p:tagLst xmlns:p="http://schemas.openxmlformats.org/presentationml/2006/main">
  <p:tag name="KSO_WM_UNIT_TYPE" val="a"/>
  <p:tag name="KSO_WM_UNIT_INDEX" val="1"/>
  <p:tag name="KSO_WM_BEAUTIFY_FLAG" val="#wm#"/>
  <p:tag name="KSO_WM_TAG_VERSION" val="3.0"/>
  <p:tag name="KSO_WM_UNIT_ID" val="custom2023813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132"/>
  <p:tag name="KSO_WM_TEMPLATE_CATEGORY" val="custom"/>
  <p:tag name="KSO_WM_UNIT_ISCONTENTSTITLE" val="0"/>
  <p:tag name="KSO_WM_UNIT_PRESET_TEXT" val="THANKS"/>
</p:tagLst>
</file>

<file path=ppt/tags/tag137.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8132"/>
  <p:tag name="KSO_WM_TEMPLATE_CATEGORY" val="custom"/>
  <p:tag name="KSO_WM_SLIDE_INDEX" val="9"/>
  <p:tag name="KSO_WM_SLIDE_ID" val="custom20238132_9"/>
  <p:tag name="KSO_WM_TEMPLATE_MASTER_TYPE" val="0"/>
  <p:tag name="KSO_WM_SLIDE_LAYOUT" val="a"/>
  <p:tag name="KSO_WM_SLIDE_LAYOUT_CNT" val="1"/>
  <p:tag name="KSO_WM_SPECIAL_SOURCE" val="bdnull"/>
</p:tagLst>
</file>

<file path=ppt/tags/tag14.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4"/>
</p:tagLst>
</file>

<file path=ppt/tags/tag1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1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30"/>
</p:tagLst>
</file>

<file path=ppt/tags/tag1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37.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5"/>
</p:tagLst>
</file>

<file path=ppt/tags/tag3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4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3.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8"/>
</p:tagLst>
</file>

<file path=ppt/tags/tag48.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9"/>
</p:tagLst>
</file>

<file path=ppt/tags/tag49.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53"/>
</p:tagLst>
</file>

<file path=ppt/tags/tag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19"/>
</p:tagLst>
</file>

<file path=ppt/tags/tag51.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53"/>
</p:tagLst>
</file>

<file path=ppt/tags/tag5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5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96"/>
</p:tagLst>
</file>

<file path=ppt/tags/tag6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6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0"/>
</p:tagLst>
</file>

<file path=ppt/tags/tag6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7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8132"/>
</p:tagLst>
</file>

<file path=ppt/tags/tag87.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TEMPLATE_CATEGORY" val="custom"/>
  <p:tag name="KSO_WM_TEMPLATE_INDEX" val="20238132"/>
</p:tagLst>
</file>

<file path=ppt/tags/tag8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8132"/>
  <p:tag name="KSO_WM_TEMPLATE_CATEGORY" val="custom"/>
  <p:tag name="KSO_WM_TEMPLATE_MASTER_TYPE" val="0"/>
  <p:tag name="KSO_WM_SPECIAL_SOURCE" val="bdnull"/>
</p:tagLst>
</file>

<file path=ppt/tags/tag92.xml><?xml version="1.0" encoding="utf-8"?>
<p:tagLst xmlns:p="http://schemas.openxmlformats.org/presentationml/2006/main">
  <p:tag name="TABLE_ENDDRAG_ORIGIN_RECT" val="330*438"/>
  <p:tag name="TABLE_ENDDRAG_RECT" val="378*67*330*438"/>
</p:tagLst>
</file>

<file path=ppt/tags/tag93.xml><?xml version="1.0" encoding="utf-8"?>
<p:tagLst xmlns:p="http://schemas.openxmlformats.org/presentationml/2006/main">
  <p:tag name="TABLE_ENDDRAG_ORIGIN_RECT" val="567*213"/>
  <p:tag name="TABLE_ENDDRAG_RECT" val="0*269*567*213"/>
</p:tagLst>
</file>

<file path=ppt/tags/tag94.xml><?xml version="1.0" encoding="utf-8"?>
<p:tagLst xmlns:p="http://schemas.openxmlformats.org/presentationml/2006/main">
  <p:tag name="TABLE_ENDDRAG_ORIGIN_RECT" val="466*83"/>
  <p:tag name="TABLE_ENDDRAG_RECT" val="551*255*466*83"/>
</p:tagLst>
</file>

<file path=ppt/tags/tag95.xml><?xml version="1.0" encoding="utf-8"?>
<p:tagLst xmlns:p="http://schemas.openxmlformats.org/presentationml/2006/main">
  <p:tag name="TABLE_ENDDRAG_ORIGIN_RECT" val="308*47"/>
  <p:tag name="TABLE_ENDDRAG_RECT" val="551*269*308*47"/>
</p:tagLst>
</file>

<file path=ppt/tags/tag96.xml><?xml version="1.0" encoding="utf-8"?>
<p:tagLst xmlns:p="http://schemas.openxmlformats.org/presentationml/2006/main">
  <p:tag name="TABLE_ENDDRAG_ORIGIN_RECT" val="533*449"/>
  <p:tag name="TABLE_ENDDRAG_RECT" val="576*126*533*449"/>
</p:tagLst>
</file>

<file path=ppt/tags/tag97.xml><?xml version="1.0" encoding="utf-8"?>
<p:tagLst xmlns:p="http://schemas.openxmlformats.org/presentationml/2006/main">
  <p:tag name="TABLE_ENDDRAG_ORIGIN_RECT" val="505*225"/>
  <p:tag name="TABLE_ENDDRAG_RECT" val="588*163*505*225"/>
</p:tagLst>
</file>

<file path=ppt/tags/tag98.xml><?xml version="1.0" encoding="utf-8"?>
<p:tagLst xmlns:p="http://schemas.openxmlformats.org/presentationml/2006/main">
  <p:tag name="TABLE_ENDDRAG_ORIGIN_RECT" val="1033*79"/>
  <p:tag name="TABLE_ENDDRAG_RECT" val="21*117*1033*79"/>
</p:tagLst>
</file>

<file path=ppt/tags/tag99.xml><?xml version="1.0" encoding="utf-8"?>
<p:tagLst xmlns:p="http://schemas.openxmlformats.org/presentationml/2006/main">
  <p:tag name="KSO_WM_UNIT_TYPE" val="a"/>
  <p:tag name="KSO_WM_UNIT_INDEX" val="1"/>
  <p:tag name="KSO_WM_BEAUTIFY_FLAG" val="#wm#"/>
  <p:tag name="KSO_WM_TAG_VERSION" val="3.0"/>
  <p:tag name="KSO_WM_UNIT_ID" val="custom2023813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132"/>
  <p:tag name="KSO_WM_TEMPLATE_CATEGORY" val="custom"/>
  <p:tag name="KSO_WM_UNIT_ISCONTENTSTITLE" val="0"/>
  <p:tag name="KSO_WM_UNIT_PRESET_TEXT" val="THANK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0318-1">
      <a:dk1>
        <a:srgbClr val="333333"/>
      </a:dk1>
      <a:lt1>
        <a:sysClr val="window" lastClr="FFFFFF"/>
      </a:lt1>
      <a:dk2>
        <a:srgbClr val="0B1427"/>
      </a:dk2>
      <a:lt2>
        <a:srgbClr val="FFE6D0"/>
      </a:lt2>
      <a:accent1>
        <a:srgbClr val="FFB06A"/>
      </a:accent1>
      <a:accent2>
        <a:srgbClr val="F98069"/>
      </a:accent2>
      <a:accent3>
        <a:srgbClr val="EA5E4B"/>
      </a:accent3>
      <a:accent4>
        <a:srgbClr val="C5CFF2"/>
      </a:accent4>
      <a:accent5>
        <a:srgbClr val="758FCE"/>
      </a:accent5>
      <a:accent6>
        <a:srgbClr val="5177CB"/>
      </a:accent6>
      <a:hlink>
        <a:srgbClr val="0026E5"/>
      </a:hlink>
      <a:folHlink>
        <a:srgbClr val="7E1FAD"/>
      </a:folHlink>
    </a:clrScheme>
    <a:fontScheme name="简约风">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fontScale="92500" lnSpcReduction="20000"/>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71348</Words>
  <Application>WPS Presentation</Application>
  <PresentationFormat>Widescreen</PresentationFormat>
  <Paragraphs>1539</Paragraphs>
  <Slides>80</Slides>
  <Notes>0</Notes>
  <HiddenSlides>0</HiddenSlides>
  <MMClips>0</MMClips>
  <ScaleCrop>false</ScaleCrop>
  <HeadingPairs>
    <vt:vector size="8" baseType="variant">
      <vt:variant>
        <vt:lpstr>已用的字体</vt:lpstr>
      </vt:variant>
      <vt:variant>
        <vt:i4>22</vt:i4>
      </vt:variant>
      <vt:variant>
        <vt:lpstr>主题</vt:lpstr>
      </vt:variant>
      <vt:variant>
        <vt:i4>2</vt:i4>
      </vt:variant>
      <vt:variant>
        <vt:lpstr>嵌入 OLE 服务器</vt:lpstr>
      </vt:variant>
      <vt:variant>
        <vt:i4>1</vt:i4>
      </vt:variant>
      <vt:variant>
        <vt:lpstr>幻灯片标题</vt:lpstr>
      </vt:variant>
      <vt:variant>
        <vt:i4>80</vt:i4>
      </vt:variant>
    </vt:vector>
  </HeadingPairs>
  <TitlesOfParts>
    <vt:vector size="105" baseType="lpstr">
      <vt:lpstr>Arial</vt:lpstr>
      <vt:lpstr>SimSun</vt:lpstr>
      <vt:lpstr>Wingdings</vt:lpstr>
      <vt:lpstr>江城圆体 400W</vt:lpstr>
      <vt:lpstr>Trebuchet MS</vt:lpstr>
      <vt:lpstr>Roboto</vt:lpstr>
      <vt:lpstr>Times New Roman</vt:lpstr>
      <vt:lpstr>Arial</vt:lpstr>
      <vt:lpstr>Times New Roman</vt:lpstr>
      <vt:lpstr>Calibri</vt:lpstr>
      <vt:lpstr>Microsoft YaHei</vt:lpstr>
      <vt:lpstr>Arial Unicode MS</vt:lpstr>
      <vt:lpstr>Calibri Light</vt:lpstr>
      <vt:lpstr>Segoe UI</vt:lpstr>
      <vt:lpstr>Symbol</vt:lpstr>
      <vt:lpstr>Palatino Linotype</vt:lpstr>
      <vt:lpstr>calaregular</vt:lpstr>
      <vt:lpstr>Segoe Print</vt:lpstr>
      <vt:lpstr>calabold</vt:lpstr>
      <vt:lpstr>Poppins</vt:lpstr>
      <vt:lpstr>-apple-system</vt:lpstr>
      <vt:lpstr>Calibri</vt:lpstr>
      <vt:lpstr>Office Theme</vt:lpstr>
      <vt:lpstr>1_Office Theme</vt:lpstr>
      <vt:lpstr>Word.Document.12</vt:lpstr>
      <vt:lpstr>PowerPoint 演示文稿</vt:lpstr>
      <vt:lpstr>TO CREATE MODEL VILLAGE IN HANSOT BLOCK , GUJARAT- VARIOUS CSR PROJECTS ARE: </vt:lpstr>
      <vt:lpstr>PowerPoint 演示文稿</vt:lpstr>
      <vt:lpstr>  Nurturing Nutrition: Nutri Garden </vt:lpstr>
      <vt:lpstr>Nurturing Nutrition: Nutri Garden </vt:lpstr>
      <vt:lpstr>PowerPoint 演示文稿</vt:lpstr>
      <vt:lpstr>FACTS BASED ON NUTRITIONAL SURVEY </vt:lpstr>
      <vt:lpstr>SUMMARY TABLE OF ASSESSMENT RESULT </vt:lpstr>
      <vt:lpstr>Actual DATA Analysis </vt:lpstr>
      <vt:lpstr>ACTUAL PHOTOGRAPH OF NUTRIGARDEN -VILLAGE UTARAJ HANSOT TALUKA ,GUJARAT</vt:lpstr>
      <vt:lpstr>Nutri diet thru Nutrigarden </vt:lpstr>
      <vt:lpstr>PowerPoint 演示文稿</vt:lpstr>
      <vt:lpstr>CSR PROJEC B :   Microgreen: A super food  </vt:lpstr>
      <vt:lpstr>BENEFITS OF MICROGREEN </vt:lpstr>
      <vt:lpstr>METHODOLOGY </vt:lpstr>
      <vt:lpstr>Health Benefits of Microgreens</vt:lpstr>
      <vt:lpstr>BUDGET REQUIREMENT:MICROGREEN : 2025-26 </vt:lpstr>
      <vt:lpstr>PowerPoint 演示文稿</vt:lpstr>
      <vt:lpstr>    SOLID WASTE MANAGEMENT</vt:lpstr>
      <vt:lpstr>  SOLID WASTE MANAGEMENT</vt:lpstr>
      <vt:lpstr>PowerPoint 演示文稿</vt:lpstr>
      <vt:lpstr>BACK GROUND OF STUDY</vt:lpstr>
      <vt:lpstr>BACKGROUND ANALYSIS </vt:lpstr>
      <vt:lpstr>PowerPoint 演示文稿</vt:lpstr>
      <vt:lpstr>SCOPE AHEAD </vt:lpstr>
      <vt:lpstr>THANKS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Factors that helped in the rejuvenation process:</vt:lpstr>
      <vt:lpstr>THANKS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Miyawaki Forest in Gujarat </vt:lpstr>
      <vt:lpstr>PowerPoint 演示文稿</vt:lpstr>
      <vt:lpstr>PowerPoint 演示文稿</vt:lpstr>
      <vt:lpstr>PowerPoint 演示文稿</vt:lpstr>
      <vt:lpstr>THANKS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lpstr>PowerPoint 演示文稿</vt:lpstr>
      <vt:lpstr>Saffron is the most expensive plant found in the world. Being so expensive, it is also called red gold. Cultivation of saffron is very easy and simple. Saffron crop does not require much hard work. Also, its harvest period is also 3 - 4 months and it can grow upto 15-20 cm in height. Its prices are also increasing day by day, through which farmers can earn good profit.</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TANISHQ DAS GUPTA</dc:creator>
  <cp:lastModifiedBy>arindam dasgupta</cp:lastModifiedBy>
  <cp:revision>92</cp:revision>
  <dcterms:created xsi:type="dcterms:W3CDTF">2025-07-17T05:06:00Z</dcterms:created>
  <dcterms:modified xsi:type="dcterms:W3CDTF">2026-04-04T05:56:25Z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C49C6122C9644358B937F11218548FEB_13</vt:lpwstr>
  </property>
  <property fmtid="{D5CDD505-2E9C-101B-9397-08002B2CF9AE}" pid="3" name="KSOProductBuildVer">
    <vt:lpwstr>1033-12.1.0.25242</vt:lpwstr>
  </property>
</Properties>
</file>