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6" r:id="rId4"/>
    <p:sldId id="266" r:id="rId5"/>
    <p:sldId id="268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F771-0C30-CC8B-FB48-6C0A0454B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FA6B2-BB78-E8BB-05AA-C74517346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352E5-9E01-279E-AD37-9D498FA3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CDD5F-16D0-EFA2-6246-6F389D2F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B38ED-8E9A-B318-2845-88218F21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007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6A64-2B99-C5AC-CE64-CAF734CC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55BB1-BE46-1717-5444-C13E32805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871A0-11E1-8D5E-2506-0829044B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4517D-6946-E48F-C70D-7B260107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CAAE-EC7F-8D32-5647-1BE16D57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067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8C31E-8C07-9A97-D24F-26C57A8EB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AC232-865C-8BD8-FF99-F1987FDB7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28314-563D-17C9-264E-C8AF195F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105F-0DE4-385B-33B3-2A404E7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96F4E-034A-6873-4ED5-55794087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890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F36A2-280B-A981-44C7-57301193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DF74-6802-4EF0-84DD-B94E969F6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2332C-ABE6-7DD4-38FA-637F67E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9C5CC-6B27-6CE7-81F3-8497E664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2FB62-7603-36F6-33BE-BDC2603F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671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E2184-B0EE-D638-71CE-3C5CF8CD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6258C-7333-1297-3B71-4A05B4BDF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60424-8D96-F400-5D64-A0477A20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72B09-CF2B-8F4A-21AF-F90368C9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BED24-3029-6491-354E-C74CD8E5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912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CBB0-56E7-B646-FE4B-78510CE9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CEF2-9912-348A-9387-38AB92CF0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58657-AE6D-8C57-6F27-79678B1BE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D6397-1B71-B412-CEE2-D8B4518C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11410-7609-DA12-ED06-B75406EB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7F562-6150-86E5-A34D-5B010FB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192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0947-94AB-5C39-A124-608C76E5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5A0-2961-D756-8033-D05F8CCE7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DF71C-184C-D869-D86A-EC5C6B9B9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DB293-C7B6-0ADE-C9FA-D3E591283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88685-AB28-A7A1-69F8-DF2A3C842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719E4-9D53-5A25-33FF-D48D6D5D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C6567-103E-6F39-8559-9D5FC380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38891-DC18-3E4D-3080-594BAA65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925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4605-72A8-EF91-9921-88C1BD05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C33E3-66FC-130F-34CC-43F6134E6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3B2BD-CB01-2F4C-6BDE-A938B979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BE2E7-CCFD-A6C5-6EFC-0E28DD73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05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A5070-7700-E52B-733D-F48C87546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4BA15-A969-E3EF-F8DA-CD770C00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BEA62-F01E-635E-8D5E-F59A7668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74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8BC5-9624-05FC-C115-92758B65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2178D-19E6-B6B0-530C-4B22DD06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7A087-C215-9C26-789E-73DC54F5B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21134-5384-8021-F51E-479971F5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B21B3-037F-F169-CAA5-17FDD8A7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FBEDE-A6EC-9581-99BD-F4E74DFE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601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B664-9615-63A1-DDA5-79BD21094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99B5C2-89BE-7E7E-E59E-10CCD4FE6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98A0C-6BBF-62AB-5396-B6F1322FB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7F2E2-FBAD-5E2E-6F9E-E3C6868C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F7BF2-93F3-C2F3-1BBF-3421D748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352F-EA33-8978-D1ED-3633831B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769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771AF-4A04-7D05-E633-81138C1E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FBB24-710D-5B49-6A3C-9200B5BD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26BE2-C54A-06C8-42E5-EEF288A9F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FF2DB-FC5A-4136-9EB0-B66A72FBF647}" type="datetimeFigureOut">
              <a:rPr lang="en-IN" smtClean="0"/>
              <a:t>02-05-2024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D4B5-286A-CCBB-B277-4D160CA60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46875-23A0-05D9-BFAC-1957D347A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AE8A8-13B1-42BB-98C6-B3EC00189A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37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yari.in/animal-intrusion-detection-repellent/" TargetMode="External"/><Relationship Id="rId2" Type="http://schemas.openxmlformats.org/officeDocument/2006/relationships/hyperlink" Target="https://promptpestcontrol.com/product/animal-repellents/wild-boar-repellent/#tab-id-3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bighaat.com/products/dr-wild-boar-repell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B538-85AB-7CB8-B1A8-5E754F794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412" y="261751"/>
            <a:ext cx="10121153" cy="1154672"/>
          </a:xfrm>
        </p:spPr>
        <p:txBody>
          <a:bodyPr anchor="ctr">
            <a:normAutofit fontScale="90000"/>
          </a:bodyPr>
          <a:lstStyle/>
          <a:p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Geo-Spatial Aspect of Food and Health Security in Human-Animal Conflict Zones</a:t>
            </a:r>
            <a:endParaRPr lang="en-IN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15217-3ABC-415E-8F12-51B5A03C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854" y="3231776"/>
            <a:ext cx="1733129" cy="17564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6620B4-E5D1-1CC6-FDCA-9F178866B91E}"/>
              </a:ext>
            </a:extLst>
          </p:cNvPr>
          <p:cNvSpPr/>
          <p:nvPr/>
        </p:nvSpPr>
        <p:spPr>
          <a:xfrm>
            <a:off x="3581399" y="5364035"/>
            <a:ext cx="4506040" cy="9906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Agro and Rural Technology (SART)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Technology, Guwahati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Guwahati, ASSAM, 781039</a:t>
            </a:r>
          </a:p>
          <a:p>
            <a:pPr algn="ctr"/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3D682-AF24-271D-8DCD-6BE8C1A8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E009-D30C-4ADA-9F78-C31DB349180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09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5BD3-5CE7-9B1C-6CAE-12516861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8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Details About Product Used (Sui BIO Foundation)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9B5BE-7E78-FCF0-5CCE-A8CC5232A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932" y="1332305"/>
            <a:ext cx="5694575" cy="2015320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u="sng" dirty="0"/>
              <a:t>Bondon Liquid Emulsion</a:t>
            </a:r>
          </a:p>
          <a:p>
            <a:r>
              <a:rPr lang="en-US" sz="1400" dirty="0"/>
              <a:t>Approx. Price: Rs 800 / PIECE</a:t>
            </a:r>
          </a:p>
          <a:p>
            <a:r>
              <a:rPr lang="en-US" sz="1400" dirty="0"/>
              <a:t>Dosage: 20ml in 1Liter Water</a:t>
            </a:r>
          </a:p>
          <a:p>
            <a:r>
              <a:rPr lang="en-US" sz="1400" dirty="0"/>
              <a:t>Form: Liquid</a:t>
            </a:r>
          </a:p>
          <a:p>
            <a:r>
              <a:rPr lang="en-US" sz="1400" dirty="0"/>
              <a:t>Frequency of usage: once a month</a:t>
            </a:r>
          </a:p>
          <a:p>
            <a:r>
              <a:rPr lang="en-US" sz="1400" dirty="0"/>
              <a:t>Working Mechanism: odor aversion, taste aversion, or fear inducement</a:t>
            </a:r>
          </a:p>
          <a:p>
            <a:endParaRPr lang="en-IN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05D72-E980-E7E4-94F8-E82D0A0877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27119" r="46186" b="25086"/>
          <a:stretch/>
        </p:blipFill>
        <p:spPr>
          <a:xfrm>
            <a:off x="8180898" y="3887637"/>
            <a:ext cx="3346515" cy="234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7B2396-F547-4C23-262F-84133831F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2371" r="69072" b="30034"/>
          <a:stretch/>
        </p:blipFill>
        <p:spPr>
          <a:xfrm>
            <a:off x="8997885" y="1111975"/>
            <a:ext cx="1523997" cy="24559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0BF87D-6321-DDE6-3887-41AB0A3573CB}"/>
              </a:ext>
            </a:extLst>
          </p:cNvPr>
          <p:cNvSpPr/>
          <p:nvPr/>
        </p:nvSpPr>
        <p:spPr>
          <a:xfrm>
            <a:off x="9089009" y="3576994"/>
            <a:ext cx="1341748" cy="2639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Liquid Repellent</a:t>
            </a:r>
            <a:endParaRPr lang="en-IN" sz="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9F2104-8308-4735-4841-C84B6E931F3F}"/>
              </a:ext>
            </a:extLst>
          </p:cNvPr>
          <p:cNvSpPr/>
          <p:nvPr/>
        </p:nvSpPr>
        <p:spPr>
          <a:xfrm>
            <a:off x="9261833" y="6263608"/>
            <a:ext cx="1341748" cy="2639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Granular  Repellent</a:t>
            </a:r>
            <a:endParaRPr lang="en-IN" sz="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EAAA93-3816-E884-D538-69DAF28C532A}"/>
              </a:ext>
            </a:extLst>
          </p:cNvPr>
          <p:cNvSpPr txBox="1">
            <a:spLocks/>
          </p:cNvSpPr>
          <p:nvPr/>
        </p:nvSpPr>
        <p:spPr>
          <a:xfrm>
            <a:off x="838200" y="4050620"/>
            <a:ext cx="5694575" cy="201532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900" b="1" u="sng" dirty="0"/>
              <a:t>Wild Boar Organic Repellent</a:t>
            </a:r>
          </a:p>
          <a:p>
            <a:r>
              <a:rPr lang="en-US" sz="1400" dirty="0"/>
              <a:t>Approx. Price: Rs 560/ PIECE</a:t>
            </a:r>
          </a:p>
          <a:p>
            <a:r>
              <a:rPr lang="en-US" sz="1400" dirty="0"/>
              <a:t>Dosage: 1kg of Granules cover 20 running feet.</a:t>
            </a:r>
          </a:p>
          <a:p>
            <a:r>
              <a:rPr lang="en-US" sz="1400" dirty="0"/>
              <a:t>Form: Granules</a:t>
            </a:r>
          </a:p>
          <a:p>
            <a:r>
              <a:rPr lang="en-US" sz="1400" dirty="0"/>
              <a:t>Frequency of usage: After 4 months of application</a:t>
            </a:r>
          </a:p>
          <a:p>
            <a:r>
              <a:rPr lang="en-US" sz="1400" dirty="0"/>
              <a:t>Working Mechanism: odor aversion, taste aversion, or fear inducement</a:t>
            </a:r>
          </a:p>
          <a:p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66063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D49394-EAE0-2B4B-B8E7-C69A2BE33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083"/>
            <a:ext cx="9144000" cy="394927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Flowchart of Field Process for wild boar prevention</a:t>
            </a:r>
            <a:endParaRPr lang="en-IN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F583D-7395-C45E-C6FB-EB59BBD61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15120" r="3118" b="5842"/>
          <a:stretch/>
        </p:blipFill>
        <p:spPr>
          <a:xfrm>
            <a:off x="215244" y="1168924"/>
            <a:ext cx="4477733" cy="24146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70026D-5C69-5C50-B736-FE8F0DB1DA49}"/>
              </a:ext>
            </a:extLst>
          </p:cNvPr>
          <p:cNvSpPr/>
          <p:nvPr/>
        </p:nvSpPr>
        <p:spPr>
          <a:xfrm>
            <a:off x="509047" y="3679875"/>
            <a:ext cx="3026004" cy="6975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Identify location under observation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0D71F-6CA8-E7D6-1A0C-D479ABB15C55}"/>
              </a:ext>
            </a:extLst>
          </p:cNvPr>
          <p:cNvSpPr/>
          <p:nvPr/>
        </p:nvSpPr>
        <p:spPr>
          <a:xfrm>
            <a:off x="5854045" y="4023245"/>
            <a:ext cx="2592371" cy="1821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Dosage</a:t>
            </a:r>
            <a:r>
              <a:rPr lang="en-US" dirty="0">
                <a:solidFill>
                  <a:schemeClr val="tx1"/>
                </a:solidFill>
              </a:rPr>
              <a:t>: 5ml in 15 Liter Water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Mode </a:t>
            </a:r>
            <a:r>
              <a:rPr lang="en-US" dirty="0">
                <a:solidFill>
                  <a:schemeClr val="tx1"/>
                </a:solidFill>
              </a:rPr>
              <a:t>: Spray dispenser</a:t>
            </a: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4E8B9D-09F1-AA0A-17CB-EDA777D9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2371" r="69072" b="30034"/>
          <a:stretch/>
        </p:blipFill>
        <p:spPr>
          <a:xfrm>
            <a:off x="6413372" y="933445"/>
            <a:ext cx="1781665" cy="287122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760307F-F5BA-2309-6185-24CBEB487213}"/>
              </a:ext>
            </a:extLst>
          </p:cNvPr>
          <p:cNvSpPr/>
          <p:nvPr/>
        </p:nvSpPr>
        <p:spPr>
          <a:xfrm>
            <a:off x="4714974" y="1775381"/>
            <a:ext cx="1864936" cy="1414021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Adding Product</a:t>
            </a:r>
            <a:endParaRPr lang="en-I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F48382-38CB-86E2-4C91-6FADEFD1D328}"/>
              </a:ext>
            </a:extLst>
          </p:cNvPr>
          <p:cNvSpPr/>
          <p:nvPr/>
        </p:nvSpPr>
        <p:spPr>
          <a:xfrm>
            <a:off x="509047" y="4687836"/>
            <a:ext cx="3026004" cy="16591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Current location</a:t>
            </a:r>
            <a:r>
              <a:rPr lang="en-US" dirty="0">
                <a:solidFill>
                  <a:schemeClr val="tx1"/>
                </a:solidFill>
              </a:rPr>
              <a:t>: 21°35'02.7"N 72°49'43.4"E</a:t>
            </a:r>
          </a:p>
          <a:p>
            <a:pPr algn="ctr"/>
            <a:r>
              <a:rPr lang="en-IN" dirty="0">
                <a:solidFill>
                  <a:schemeClr val="tx1"/>
                </a:solidFill>
              </a:rPr>
              <a:t>Utraj, Gujarat 393030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Crop </a:t>
            </a:r>
            <a:r>
              <a:rPr lang="en-US" dirty="0">
                <a:solidFill>
                  <a:schemeClr val="tx1"/>
                </a:solidFill>
              </a:rPr>
              <a:t>: Sugarcane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Age</a:t>
            </a:r>
            <a:r>
              <a:rPr lang="en-US" dirty="0">
                <a:solidFill>
                  <a:schemeClr val="tx1"/>
                </a:solidFill>
              </a:rPr>
              <a:t>: 07 months</a:t>
            </a: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DFFEC2-6FC5-219D-B9D9-5D38D196C7DE}"/>
              </a:ext>
            </a:extLst>
          </p:cNvPr>
          <p:cNvSpPr/>
          <p:nvPr/>
        </p:nvSpPr>
        <p:spPr>
          <a:xfrm>
            <a:off x="9115720" y="933445"/>
            <a:ext cx="2861036" cy="5413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Non-effective in rainy season.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Observed wild boars in adjacent fields but not in the field under observation.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 Site monitoring duration: 15 Days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Majorly effective as compared to other methods like fencing and barricading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F21C047-C41C-E795-B662-EBDC44BBC576}"/>
              </a:ext>
            </a:extLst>
          </p:cNvPr>
          <p:cNvSpPr/>
          <p:nvPr/>
        </p:nvSpPr>
        <p:spPr>
          <a:xfrm>
            <a:off x="7931873" y="1824085"/>
            <a:ext cx="1183847" cy="131661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Observations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809497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4-04 at 10.39.00_9bfe37ae">
            <a:hlinkClick r:id="" action="ppaction://media"/>
            <a:extLst>
              <a:ext uri="{FF2B5EF4-FFF2-40B4-BE49-F238E27FC236}">
                <a16:creationId xmlns:a16="http://schemas.microsoft.com/office/drawing/2014/main" id="{E530E50C-5155-0604-7F9B-9BF4ECCD3B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807" y="339365"/>
            <a:ext cx="3374255" cy="5998676"/>
          </a:xfrm>
          <a:prstGeom prst="rect">
            <a:avLst/>
          </a:prstGeom>
        </p:spPr>
      </p:pic>
      <p:pic>
        <p:nvPicPr>
          <p:cNvPr id="5" name="WhatsApp Video 2024-04-04 at 10.37.17_519e27dd">
            <a:hlinkClick r:id="" action="ppaction://media"/>
            <a:extLst>
              <a:ext uri="{FF2B5EF4-FFF2-40B4-BE49-F238E27FC236}">
                <a16:creationId xmlns:a16="http://schemas.microsoft.com/office/drawing/2014/main" id="{56E2946A-7B68-A03E-1AFA-A50B14B7C4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6175" y="339365"/>
            <a:ext cx="3374255" cy="5998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AB171A-9EE4-6395-E2B5-B739BBF40180}"/>
              </a:ext>
            </a:extLst>
          </p:cNvPr>
          <p:cNvSpPr/>
          <p:nvPr/>
        </p:nvSpPr>
        <p:spPr>
          <a:xfrm>
            <a:off x="9200561" y="2158738"/>
            <a:ext cx="2554664" cy="1819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Field Application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(Videos)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9D84B-4ADC-6B75-2EA5-2CC4FE38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Details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525A7-E9E7-0093-28DA-CEEB56FC9D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 of product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friendly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Organic repellents typically contain natural ingredients that are safer for the environment compared to chemical alternatives.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Non-toxic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They pose minimal risk to humans, animals, and beneficial insects.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Effective deterrence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Organic repellents can effectively deter wild boars from damaging crops without causing harm to them.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Organic repellents align with sustainable agricultural practices, reducing reliance on harmful chemicals.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026048F-2BCA-216B-FEF9-BDA7A795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790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AA394-2BF7-E8AE-1F5D-420C8CC9D82A}"/>
              </a:ext>
            </a:extLst>
          </p:cNvPr>
          <p:cNvSpPr txBox="1">
            <a:spLocks/>
          </p:cNvSpPr>
          <p:nvPr/>
        </p:nvSpPr>
        <p:spPr>
          <a:xfrm>
            <a:off x="6693817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 of product</a:t>
            </a: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Limited efficacy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Organic repellents may not be as potent or long-lasting as chemical alternatives, requiring more frequent application.</a:t>
            </a: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Organic repellents might be more expensive than chemical options, potentially increasing operational costs for farmers.</a:t>
            </a: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Variable results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Effectiveness may vary depending on environmental conditions and the behavior of wild boars.</a:t>
            </a: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Application challenges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Organic repellents may require specialized equipment or frequent reapplication, adding complexity to farming operations.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1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BDB1-93B7-05C6-45F5-147E8F737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05353"/>
            <a:ext cx="6172200" cy="5891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Other Product or competitive market for pest control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hlinkClick r:id="rId2"/>
              </a:rPr>
              <a:t>Wild Boar Repellent, Pig Repeller India, Get Rid of Wild Boar &amp; Pigs (promptpestcontrol.com)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hlinkClick r:id="rId3"/>
              </a:rPr>
              <a:t>ANIDERS - Animal Intrusion Detection and Repellent System | </a:t>
            </a:r>
            <a:r>
              <a:rPr lang="en-US" sz="2800" dirty="0" err="1">
                <a:hlinkClick r:id="rId3"/>
              </a:rPr>
              <a:t>Kyari</a:t>
            </a:r>
            <a:r>
              <a:rPr lang="en-US" sz="2800" dirty="0">
                <a:hlinkClick r:id="rId3"/>
              </a:rPr>
              <a:t> for Wildlife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hlinkClick r:id="rId4"/>
              </a:rPr>
              <a:t>ORGANIC WILD BOAR REPELLENT | </a:t>
            </a:r>
            <a:r>
              <a:rPr lang="en-US" sz="2800" dirty="0" err="1">
                <a:hlinkClick r:id="rId4"/>
              </a:rPr>
              <a:t>BigHaat</a:t>
            </a:r>
            <a:endParaRPr lang="en-IN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493CD-01BD-8966-46B3-9980D6775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792690"/>
            <a:ext cx="3932237" cy="1864152"/>
          </a:xfrm>
        </p:spPr>
        <p:txBody>
          <a:bodyPr>
            <a:normAutofit/>
          </a:bodyPr>
          <a:lstStyle/>
          <a:p>
            <a:r>
              <a:rPr lang="en-US" b="1" u="sng" dirty="0"/>
              <a:t>Sui BIO Foundation</a:t>
            </a:r>
          </a:p>
          <a:p>
            <a:pPr algn="l" rtl="0"/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#612, 5</a:t>
            </a:r>
            <a:r>
              <a:rPr lang="en-US" sz="12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</a:t>
            </a: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 main Road, R.T Nagar Bangalore 560033.</a:t>
            </a:r>
          </a:p>
          <a:p>
            <a:pPr algn="l" rtl="0"/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Email id:  pal.suibio@gmail.com</a:t>
            </a:r>
          </a:p>
          <a:p>
            <a:pPr algn="l" rtl="0"/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 No: +91 9448356100, +91 9243437100, 080 23336100, 08023537100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07133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462</Words>
  <Application>Microsoft Office PowerPoint</Application>
  <PresentationFormat>Widescreen</PresentationFormat>
  <Paragraphs>59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Söhne</vt:lpstr>
      <vt:lpstr>Times New Roman</vt:lpstr>
      <vt:lpstr>Office Theme</vt:lpstr>
      <vt:lpstr>Geo-Spatial Aspect of Food and Health Security in Human-Animal Conflict Zones</vt:lpstr>
      <vt:lpstr>Details About Product Used (Sui BIO Foundation)</vt:lpstr>
      <vt:lpstr>PowerPoint Presentation</vt:lpstr>
      <vt:lpstr>PowerPoint Presentation</vt:lpstr>
      <vt:lpstr>Observed Details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Geo-Spatial Aspect of Food and Health Security in Human-Animal Conflict Zones</dc:title>
  <dc:creator>RASHI SINGH</dc:creator>
  <cp:lastModifiedBy>Digitech Software</cp:lastModifiedBy>
  <cp:revision>66</cp:revision>
  <dcterms:created xsi:type="dcterms:W3CDTF">2024-04-09T05:12:30Z</dcterms:created>
  <dcterms:modified xsi:type="dcterms:W3CDTF">2024-05-02T09:31:41Z</dcterms:modified>
</cp:coreProperties>
</file>